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4"/>
  </p:notesMasterIdLst>
  <p:sldIdLst>
    <p:sldId id="306" r:id="rId2"/>
    <p:sldId id="307" r:id="rId3"/>
    <p:sldId id="308" r:id="rId4"/>
    <p:sldId id="309" r:id="rId5"/>
    <p:sldId id="310" r:id="rId6"/>
    <p:sldId id="311" r:id="rId7"/>
    <p:sldId id="312" r:id="rId8"/>
    <p:sldId id="314" r:id="rId9"/>
    <p:sldId id="315" r:id="rId10"/>
    <p:sldId id="313" r:id="rId11"/>
    <p:sldId id="256" r:id="rId12"/>
    <p:sldId id="269" r:id="rId13"/>
    <p:sldId id="294" r:id="rId14"/>
    <p:sldId id="257" r:id="rId15"/>
    <p:sldId id="260" r:id="rId16"/>
    <p:sldId id="261" r:id="rId17"/>
    <p:sldId id="262" r:id="rId18"/>
    <p:sldId id="270" r:id="rId19"/>
    <p:sldId id="271" r:id="rId20"/>
    <p:sldId id="285" r:id="rId21"/>
    <p:sldId id="272" r:id="rId22"/>
    <p:sldId id="286" r:id="rId23"/>
    <p:sldId id="273" r:id="rId24"/>
    <p:sldId id="287" r:id="rId25"/>
    <p:sldId id="274" r:id="rId26"/>
    <p:sldId id="288" r:id="rId27"/>
    <p:sldId id="275" r:id="rId28"/>
    <p:sldId id="289" r:id="rId29"/>
    <p:sldId id="276" r:id="rId30"/>
    <p:sldId id="290" r:id="rId31"/>
    <p:sldId id="277" r:id="rId32"/>
    <p:sldId id="278" r:id="rId33"/>
    <p:sldId id="291" r:id="rId34"/>
    <p:sldId id="279" r:id="rId35"/>
    <p:sldId id="292" r:id="rId36"/>
    <p:sldId id="280" r:id="rId37"/>
    <p:sldId id="293" r:id="rId38"/>
    <p:sldId id="281" r:id="rId39"/>
    <p:sldId id="263" r:id="rId40"/>
    <p:sldId id="265" r:id="rId41"/>
    <p:sldId id="266" r:id="rId42"/>
    <p:sldId id="267" r:id="rId43"/>
    <p:sldId id="297" r:id="rId44"/>
    <p:sldId id="304" r:id="rId45"/>
    <p:sldId id="298" r:id="rId46"/>
    <p:sldId id="305" r:id="rId47"/>
    <p:sldId id="299" r:id="rId48"/>
    <p:sldId id="300" r:id="rId49"/>
    <p:sldId id="301" r:id="rId50"/>
    <p:sldId id="302" r:id="rId51"/>
    <p:sldId id="303" r:id="rId52"/>
    <p:sldId id="268" r:id="rId5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6679" autoAdjust="0"/>
  </p:normalViewPr>
  <p:slideViewPr>
    <p:cSldViewPr snapToGrid="0">
      <p:cViewPr varScale="1">
        <p:scale>
          <a:sx n="73" d="100"/>
          <a:sy n="73" d="100"/>
        </p:scale>
        <p:origin x="78"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eg>
</file>

<file path=ppt/media/image40.png>
</file>

<file path=ppt/media/image5.png>
</file>

<file path=ppt/media/image50.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333315-DD46-4DB8-972A-56A19156FDB1}" type="datetimeFigureOut">
              <a:rPr lang="en-US" smtClean="0"/>
              <a:t>3/5/2016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C54F60-9465-4C79-8495-26F3F85F8F3D}" type="slidenum">
              <a:rPr lang="en-US" smtClean="0"/>
              <a:t>‹#›</a:t>
            </a:fld>
            <a:endParaRPr lang="en-US"/>
          </a:p>
        </p:txBody>
      </p:sp>
    </p:spTree>
    <p:extLst>
      <p:ext uri="{BB962C8B-B14F-4D97-AF65-F5344CB8AC3E}">
        <p14:creationId xmlns:p14="http://schemas.microsoft.com/office/powerpoint/2010/main" val="4074917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3C54F60-9465-4C79-8495-26F3F85F8F3D}" type="slidenum">
              <a:rPr lang="en-US" smtClean="0"/>
              <a:t>17</a:t>
            </a:fld>
            <a:endParaRPr lang="en-US"/>
          </a:p>
        </p:txBody>
      </p:sp>
    </p:spTree>
    <p:extLst>
      <p:ext uri="{BB962C8B-B14F-4D97-AF65-F5344CB8AC3E}">
        <p14:creationId xmlns:p14="http://schemas.microsoft.com/office/powerpoint/2010/main" val="364867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Inappropriate Expressions </a:t>
            </a:r>
            <a:r>
              <a:rPr lang="en-US" dirty="0" err="1"/>
              <a:t>Candidation</a:t>
            </a:r>
            <a:r>
              <a:rPr lang="en-US" baseline="0" dirty="0"/>
              <a:t> – mark IE</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2-5 grams</a:t>
            </a:r>
            <a:endParaRPr lang="en-US" dirty="0"/>
          </a:p>
        </p:txBody>
      </p:sp>
      <p:sp>
        <p:nvSpPr>
          <p:cNvPr id="4" name="Slide Number Placeholder 3"/>
          <p:cNvSpPr>
            <a:spLocks noGrp="1"/>
          </p:cNvSpPr>
          <p:nvPr>
            <p:ph type="sldNum" sz="quarter" idx="10"/>
          </p:nvPr>
        </p:nvSpPr>
        <p:spPr/>
        <p:txBody>
          <a:bodyPr/>
          <a:lstStyle/>
          <a:p>
            <a:fld id="{F3C54F60-9465-4C79-8495-26F3F85F8F3D}" type="slidenum">
              <a:rPr lang="en-US" smtClean="0"/>
              <a:t>18</a:t>
            </a:fld>
            <a:endParaRPr lang="en-US"/>
          </a:p>
        </p:txBody>
      </p:sp>
    </p:spTree>
    <p:extLst>
      <p:ext uri="{BB962C8B-B14F-4D97-AF65-F5344CB8AC3E}">
        <p14:creationId xmlns:p14="http://schemas.microsoft.com/office/powerpoint/2010/main" val="9288807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rootword</a:t>
            </a:r>
            <a:endParaRPr lang="en-US" dirty="0"/>
          </a:p>
        </p:txBody>
      </p:sp>
      <p:sp>
        <p:nvSpPr>
          <p:cNvPr id="4" name="Slide Number Placeholder 3"/>
          <p:cNvSpPr>
            <a:spLocks noGrp="1"/>
          </p:cNvSpPr>
          <p:nvPr>
            <p:ph type="sldNum" sz="quarter" idx="10"/>
          </p:nvPr>
        </p:nvSpPr>
        <p:spPr/>
        <p:txBody>
          <a:bodyPr/>
          <a:lstStyle/>
          <a:p>
            <a:fld id="{F3C54F60-9465-4C79-8495-26F3F85F8F3D}" type="slidenum">
              <a:rPr lang="en-US" smtClean="0"/>
              <a:t>28</a:t>
            </a:fld>
            <a:endParaRPr lang="en-US"/>
          </a:p>
        </p:txBody>
      </p:sp>
    </p:spTree>
    <p:extLst>
      <p:ext uri="{BB962C8B-B14F-4D97-AF65-F5344CB8AC3E}">
        <p14:creationId xmlns:p14="http://schemas.microsoft.com/office/powerpoint/2010/main" val="3765657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107284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11327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3506994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4406632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2422416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0873967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17738857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5591766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40108240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7670681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178227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604845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EB034AC-2D0E-4119-A7C4-D9F09DDC6B43}" type="datetimeFigureOut">
              <a:rPr lang="en-US" smtClean="0"/>
              <a:t>3/5/2016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1190337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EB034AC-2D0E-4119-A7C4-D9F09DDC6B43}" type="datetimeFigureOut">
              <a:rPr lang="en-US" smtClean="0"/>
              <a:t>3/5/2016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4275982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B034AC-2D0E-4119-A7C4-D9F09DDC6B43}" type="datetimeFigureOut">
              <a:rPr lang="en-US" smtClean="0"/>
              <a:t>3/5/2016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825735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587625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4116114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EB034AC-2D0E-4119-A7C4-D9F09DDC6B43}" type="datetimeFigureOut">
              <a:rPr lang="en-US" smtClean="0"/>
              <a:t>3/5/2016</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1761D89-C3BC-4B33-A597-7957AED753B5}" type="slidenum">
              <a:rPr lang="en-US" smtClean="0"/>
              <a:t>‹#›</a:t>
            </a:fld>
            <a:endParaRPr lang="en-US"/>
          </a:p>
        </p:txBody>
      </p:sp>
    </p:spTree>
    <p:extLst>
      <p:ext uri="{BB962C8B-B14F-4D97-AF65-F5344CB8AC3E}">
        <p14:creationId xmlns:p14="http://schemas.microsoft.com/office/powerpoint/2010/main" val="90266097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economiasemsegredos.com/wp-content/uploads/2014/09/IMG-CAPA-IOT.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25854" y="460465"/>
            <a:ext cx="9318158" cy="56194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96753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9635" y="0"/>
            <a:ext cx="9792729" cy="6858000"/>
          </a:xfrm>
        </p:spPr>
      </p:pic>
    </p:spTree>
    <p:extLst>
      <p:ext uri="{BB962C8B-B14F-4D97-AF65-F5344CB8AC3E}">
        <p14:creationId xmlns:p14="http://schemas.microsoft.com/office/powerpoint/2010/main" val="4020116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INAPPROPRIATE EXPRESSIONS RECOGNITION USING BOOTSTRAPPING AS SEMI-SUPERVISED LEARNING</a:t>
            </a:r>
          </a:p>
        </p:txBody>
      </p:sp>
      <p:sp>
        <p:nvSpPr>
          <p:cNvPr id="3" name="Subtitle 2"/>
          <p:cNvSpPr>
            <a:spLocks noGrp="1"/>
          </p:cNvSpPr>
          <p:nvPr>
            <p:ph type="subTitle" idx="1"/>
          </p:nvPr>
        </p:nvSpPr>
        <p:spPr>
          <a:xfrm>
            <a:off x="2063930" y="4428308"/>
            <a:ext cx="8604069" cy="1541418"/>
          </a:xfrm>
        </p:spPr>
        <p:txBody>
          <a:bodyPr>
            <a:normAutofit fontScale="92500" lnSpcReduction="20000"/>
          </a:bodyPr>
          <a:lstStyle/>
          <a:p>
            <a:pPr algn="l"/>
            <a:r>
              <a:rPr lang="en-US" dirty="0"/>
              <a:t>BSCS 4-2</a:t>
            </a:r>
          </a:p>
          <a:p>
            <a:pPr algn="l"/>
            <a:r>
              <a:rPr lang="en-US" dirty="0"/>
              <a:t>MEMBERS:</a:t>
            </a:r>
          </a:p>
          <a:p>
            <a:pPr algn="l"/>
            <a:r>
              <a:rPr lang="en-US" dirty="0"/>
              <a:t>DAPITAN, JOSHUA S.</a:t>
            </a:r>
          </a:p>
          <a:p>
            <a:pPr algn="l"/>
            <a:r>
              <a:rPr lang="en-US" dirty="0"/>
              <a:t>LASALA, ANJANETTE R.</a:t>
            </a:r>
          </a:p>
          <a:p>
            <a:endParaRPr lang="en-US" dirty="0"/>
          </a:p>
        </p:txBody>
      </p:sp>
    </p:spTree>
    <p:extLst>
      <p:ext uri="{BB962C8B-B14F-4D97-AF65-F5344CB8AC3E}">
        <p14:creationId xmlns:p14="http://schemas.microsoft.com/office/powerpoint/2010/main" val="3941366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p:txBody>
          <a:bodyPr/>
          <a:lstStyle/>
          <a:p>
            <a:r>
              <a:rPr lang="en-US" dirty="0"/>
              <a:t>Inappropriate expressions becomes very interesting in the field of natural language processing.</a:t>
            </a:r>
          </a:p>
          <a:p>
            <a:r>
              <a:rPr lang="en-US" dirty="0"/>
              <a:t>Inappropriate expressions mostly causes problems in literary management like cyber bullying and exposure of children to other textual data.</a:t>
            </a:r>
          </a:p>
          <a:p>
            <a:r>
              <a:rPr lang="en-US" dirty="0"/>
              <a:t>The problems that need to be solved are the following:</a:t>
            </a:r>
          </a:p>
          <a:p>
            <a:pPr lvl="1">
              <a:buFont typeface="Courier New" panose="02070309020205020404" pitchFamily="49" charset="0"/>
              <a:buChar char="o"/>
            </a:pPr>
            <a:r>
              <a:rPr lang="en-US" dirty="0"/>
              <a:t>Inherent ambiguity of the language</a:t>
            </a:r>
          </a:p>
          <a:p>
            <a:pPr lvl="1">
              <a:buFont typeface="Courier New" panose="02070309020205020404" pitchFamily="49" charset="0"/>
              <a:buChar char="o"/>
            </a:pPr>
            <a:r>
              <a:rPr lang="en-US" dirty="0"/>
              <a:t>Imbalanced Classification of Data</a:t>
            </a:r>
          </a:p>
        </p:txBody>
      </p:sp>
    </p:spTree>
    <p:extLst>
      <p:ext uri="{BB962C8B-B14F-4D97-AF65-F5344CB8AC3E}">
        <p14:creationId xmlns:p14="http://schemas.microsoft.com/office/powerpoint/2010/main" val="1261075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a:xfrm>
            <a:off x="1141413" y="1907177"/>
            <a:ext cx="9905998" cy="4702629"/>
          </a:xfrm>
        </p:spPr>
        <p:txBody>
          <a:bodyPr>
            <a:normAutofit fontScale="85000" lnSpcReduction="10000"/>
          </a:bodyPr>
          <a:lstStyle/>
          <a:p>
            <a:r>
              <a:rPr lang="en-US" dirty="0"/>
              <a:t>Semi-supervised learning methods are proposed to effectively utilize a small scale of labeled data along with a larger amount of unlabeled data.</a:t>
            </a:r>
          </a:p>
          <a:p>
            <a:r>
              <a:rPr lang="en-US" dirty="0"/>
              <a:t>Bootstrapping is not a sample size dependent resampling schema. Increasing the number of samples cannot increase the amount of information in the original data, it can only reduce the effects of random sampling errors which can arise from a bootstrap procedure itself.</a:t>
            </a:r>
          </a:p>
          <a:p>
            <a:pPr algn="just"/>
            <a:r>
              <a:rPr lang="en-US" dirty="0"/>
              <a:t>Detection of Harassment on Web 2.0 uses a baseline text mining system (using bag of words approach)  and utilizes sentiment and contextual features using Support Vectors. It is somewhat limited due to the bag of words approach may not model the context.</a:t>
            </a:r>
          </a:p>
          <a:p>
            <a:pPr algn="just"/>
            <a:r>
              <a:rPr lang="en-US" dirty="0"/>
              <a:t>Detecting Offensive Language in Social Media to Protect Adolescent Online Safety uses Lexical Syntactic Features and Derives the Offensive Value based on those features. It is has a limitation on Knowledge base due to it has no learning.</a:t>
            </a:r>
          </a:p>
          <a:p>
            <a:pPr algn="just"/>
            <a:r>
              <a:rPr lang="en-US" dirty="0"/>
              <a:t>Detecting Offensive Tweets via Topical Feature Discovery via statistical topic modeling based on tweets with a seed words, which will be limited on the word itself and the topic related.</a:t>
            </a:r>
          </a:p>
          <a:p>
            <a:pPr algn="just"/>
            <a:r>
              <a:rPr lang="en-US" dirty="0"/>
              <a:t>Filtering Offensive Language in Online Communities using Grammatical Relations uses Part-of-speech tags and collection of offensive words. Words that are not in the lexicon are considered inoffensive, which is limited implementation.</a:t>
            </a:r>
          </a:p>
          <a:p>
            <a:endParaRPr lang="en-US" dirty="0"/>
          </a:p>
        </p:txBody>
      </p:sp>
    </p:spTree>
    <p:extLst>
      <p:ext uri="{BB962C8B-B14F-4D97-AF65-F5344CB8AC3E}">
        <p14:creationId xmlns:p14="http://schemas.microsoft.com/office/powerpoint/2010/main" val="3015108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Statement of the problem</a:t>
            </a:r>
          </a:p>
        </p:txBody>
      </p:sp>
      <p:sp>
        <p:nvSpPr>
          <p:cNvPr id="3" name="Content Placeholder 2"/>
          <p:cNvSpPr>
            <a:spLocks noGrp="1"/>
          </p:cNvSpPr>
          <p:nvPr>
            <p:ph idx="1"/>
          </p:nvPr>
        </p:nvSpPr>
        <p:spPr>
          <a:xfrm>
            <a:off x="1141413" y="2797627"/>
            <a:ext cx="9905998" cy="3124201"/>
          </a:xfrm>
        </p:spPr>
        <p:txBody>
          <a:bodyPr>
            <a:noAutofit/>
          </a:bodyPr>
          <a:lstStyle/>
          <a:p>
            <a:pPr marL="0" indent="0" algn="just">
              <a:buNone/>
            </a:pPr>
            <a:r>
              <a:rPr lang="en-US" sz="2200" dirty="0">
                <a:latin typeface="Arial" panose="020B0604020202020204" pitchFamily="34" charset="0"/>
                <a:cs typeface="Arial" panose="020B0604020202020204" pitchFamily="34" charset="0"/>
              </a:rPr>
              <a:t>	The study aims to design, develop and evaluate the system which will help to recognize Inappropriate Expressions from a document. The people who are in knowledgeable in English language are the respondents in this study. In addition to this, the researchers aim to seek answer to this problem:</a:t>
            </a:r>
          </a:p>
          <a:p>
            <a:pPr marL="0" indent="0">
              <a:buNone/>
            </a:pPr>
            <a:endParaRPr lang="en-US" sz="2200" dirty="0">
              <a:latin typeface="Arial" panose="020B0604020202020204" pitchFamily="34" charset="0"/>
              <a:cs typeface="Arial" panose="020B0604020202020204" pitchFamily="34" charset="0"/>
            </a:endParaRPr>
          </a:p>
          <a:p>
            <a:r>
              <a:rPr lang="en-US" sz="2200" dirty="0">
                <a:effectLst/>
              </a:rPr>
              <a:t>What is the performance analysis of the model in terms of:</a:t>
            </a:r>
          </a:p>
          <a:p>
            <a:pPr marL="0" indent="0">
              <a:buNone/>
            </a:pPr>
            <a:r>
              <a:rPr lang="en-US" sz="2200" dirty="0">
                <a:effectLst/>
              </a:rPr>
              <a:t>	1. Recognition of Inappropriate expressions. (Accuracy of the Model)</a:t>
            </a:r>
          </a:p>
          <a:p>
            <a:pPr marL="0" indent="0">
              <a:buNone/>
            </a:pPr>
            <a:r>
              <a:rPr lang="en-US" sz="2200" dirty="0">
                <a:effectLst/>
              </a:rPr>
              <a:t>	2. Recognition of Appropriate expressions. (Specificity of the Model)</a:t>
            </a:r>
          </a:p>
          <a:p>
            <a:pPr marL="0" indent="0">
              <a:buNone/>
            </a:pPr>
            <a:endParaRPr lang="en-US" sz="2200" dirty="0">
              <a:latin typeface="Arial" panose="020B0604020202020204" pitchFamily="34" charset="0"/>
              <a:cs typeface="Arial" panose="020B0604020202020204" pitchFamily="34" charset="0"/>
            </a:endParaRPr>
          </a:p>
          <a:p>
            <a:endParaRPr lang="en-US" sz="2200" dirty="0"/>
          </a:p>
        </p:txBody>
      </p:sp>
    </p:spTree>
    <p:extLst>
      <p:ext uri="{BB962C8B-B14F-4D97-AF65-F5344CB8AC3E}">
        <p14:creationId xmlns:p14="http://schemas.microsoft.com/office/powerpoint/2010/main" val="25580384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 and limitations of the system</a:t>
            </a:r>
          </a:p>
        </p:txBody>
      </p:sp>
      <p:sp>
        <p:nvSpPr>
          <p:cNvPr id="3" name="Content Placeholder 2"/>
          <p:cNvSpPr>
            <a:spLocks noGrp="1"/>
          </p:cNvSpPr>
          <p:nvPr>
            <p:ph idx="1"/>
          </p:nvPr>
        </p:nvSpPr>
        <p:spPr/>
        <p:txBody>
          <a:bodyPr>
            <a:noAutofit/>
          </a:bodyPr>
          <a:lstStyle/>
          <a:p>
            <a:r>
              <a:rPr lang="en-US" sz="2800" dirty="0"/>
              <a:t>The system will accept an English comment as an input.</a:t>
            </a:r>
          </a:p>
          <a:p>
            <a:r>
              <a:rPr lang="en-US" sz="2800" dirty="0"/>
              <a:t>Underscores, slashes symbols, lexical distortions and multiple word Expressions are to be avoided as an input.</a:t>
            </a:r>
          </a:p>
          <a:p>
            <a:r>
              <a:rPr lang="en-US" sz="2800" dirty="0"/>
              <a:t>The analysis will be based on the phrase level orientation based on the output of the n-gram model which is 2-5 gram N-Gram Model.</a:t>
            </a:r>
          </a:p>
          <a:p>
            <a:r>
              <a:rPr lang="en-US" sz="2800" dirty="0"/>
              <a:t>domain for the recognition of inappropriateness:</a:t>
            </a:r>
          </a:p>
          <a:p>
            <a:pPr lvl="1"/>
            <a:r>
              <a:rPr lang="en-US" sz="2600" dirty="0"/>
              <a:t>Offensive Language </a:t>
            </a:r>
          </a:p>
          <a:p>
            <a:pPr lvl="1"/>
            <a:r>
              <a:rPr lang="en-US" sz="2600" dirty="0"/>
              <a:t>sexually Explicit Language</a:t>
            </a:r>
          </a:p>
        </p:txBody>
      </p:sp>
    </p:spTree>
    <p:extLst>
      <p:ext uri="{BB962C8B-B14F-4D97-AF65-F5344CB8AC3E}">
        <p14:creationId xmlns:p14="http://schemas.microsoft.com/office/powerpoint/2010/main" val="14122299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 and limitations of the study</a:t>
            </a:r>
          </a:p>
        </p:txBody>
      </p:sp>
      <p:sp>
        <p:nvSpPr>
          <p:cNvPr id="3" name="Content Placeholder 2"/>
          <p:cNvSpPr>
            <a:spLocks noGrp="1"/>
          </p:cNvSpPr>
          <p:nvPr>
            <p:ph idx="1"/>
          </p:nvPr>
        </p:nvSpPr>
        <p:spPr>
          <a:xfrm>
            <a:off x="1141413" y="2514601"/>
            <a:ext cx="9905998" cy="3276600"/>
          </a:xfrm>
        </p:spPr>
        <p:txBody>
          <a:bodyPr/>
          <a:lstStyle/>
          <a:p>
            <a:r>
              <a:rPr lang="en-US" sz="3200" dirty="0"/>
              <a:t>The system will be evaluated by an expert, which is an English Teacher.</a:t>
            </a:r>
          </a:p>
          <a:p>
            <a:r>
              <a:rPr lang="en-US" sz="3200" dirty="0"/>
              <a:t>The inputs will be documents </a:t>
            </a:r>
            <a:r>
              <a:rPr lang="en-US" sz="3200" dirty="0" smtClean="0"/>
              <a:t>in </a:t>
            </a:r>
            <a:r>
              <a:rPr lang="en-US" sz="3200" dirty="0"/>
              <a:t>text </a:t>
            </a:r>
            <a:r>
              <a:rPr lang="en-US" sz="3200"/>
              <a:t>file</a:t>
            </a:r>
            <a:r>
              <a:rPr lang="en-US" sz="3200" smtClean="0"/>
              <a:t>.</a:t>
            </a:r>
            <a:endParaRPr lang="en-US" sz="3200" dirty="0"/>
          </a:p>
          <a:p>
            <a:endParaRPr lang="en-US" dirty="0"/>
          </a:p>
          <a:p>
            <a:endParaRPr lang="en-US" dirty="0"/>
          </a:p>
        </p:txBody>
      </p:sp>
    </p:spTree>
    <p:extLst>
      <p:ext uri="{BB962C8B-B14F-4D97-AF65-F5344CB8AC3E}">
        <p14:creationId xmlns:p14="http://schemas.microsoft.com/office/powerpoint/2010/main" val="7976539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4343148" y="2290354"/>
            <a:ext cx="4500405" cy="360099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System architecture</a:t>
            </a:r>
          </a:p>
        </p:txBody>
      </p:sp>
      <p:sp>
        <p:nvSpPr>
          <p:cNvPr id="4" name="Flowchart: Document 3"/>
          <p:cNvSpPr/>
          <p:nvPr/>
        </p:nvSpPr>
        <p:spPr>
          <a:xfrm>
            <a:off x="1632357" y="2514600"/>
            <a:ext cx="1815737" cy="1306286"/>
          </a:xfrm>
          <a:prstGeom prst="flowChartDocumen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Collection </a:t>
            </a:r>
          </a:p>
        </p:txBody>
      </p:sp>
      <p:sp>
        <p:nvSpPr>
          <p:cNvPr id="5" name="Rectangle 4"/>
          <p:cNvSpPr/>
          <p:nvPr/>
        </p:nvSpPr>
        <p:spPr>
          <a:xfrm>
            <a:off x="4461554" y="2514600"/>
            <a:ext cx="2043748" cy="13062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 Feature Extractor</a:t>
            </a:r>
          </a:p>
        </p:txBody>
      </p:sp>
      <p:sp>
        <p:nvSpPr>
          <p:cNvPr id="6" name="Rectangle 5"/>
          <p:cNvSpPr/>
          <p:nvPr/>
        </p:nvSpPr>
        <p:spPr>
          <a:xfrm>
            <a:off x="6662055" y="4190999"/>
            <a:ext cx="2043748" cy="13062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Synset</a:t>
            </a:r>
            <a:r>
              <a:rPr lang="en-US" dirty="0"/>
              <a:t> </a:t>
            </a:r>
            <a:r>
              <a:rPr lang="en-US" dirty="0" err="1"/>
              <a:t>Resampler</a:t>
            </a:r>
            <a:endParaRPr lang="en-US" dirty="0"/>
          </a:p>
        </p:txBody>
      </p:sp>
      <p:sp>
        <p:nvSpPr>
          <p:cNvPr id="7" name="Right Arrow 6"/>
          <p:cNvSpPr/>
          <p:nvPr/>
        </p:nvSpPr>
        <p:spPr>
          <a:xfrm>
            <a:off x="3559377" y="2817222"/>
            <a:ext cx="653143" cy="535577"/>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Bent Arrow 7"/>
          <p:cNvSpPr/>
          <p:nvPr/>
        </p:nvSpPr>
        <p:spPr>
          <a:xfrm rot="5400000">
            <a:off x="6941023" y="3161755"/>
            <a:ext cx="772885" cy="1246415"/>
          </a:xfrm>
          <a:prstGeom prst="ben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solidFill>
                <a:schemeClr val="tx1"/>
              </a:solidFill>
            </a:endParaRPr>
          </a:p>
        </p:txBody>
      </p:sp>
      <p:sp>
        <p:nvSpPr>
          <p:cNvPr id="9" name="Flowchart: Magnetic Disk 8"/>
          <p:cNvSpPr/>
          <p:nvPr/>
        </p:nvSpPr>
        <p:spPr>
          <a:xfrm>
            <a:off x="1766625" y="5059680"/>
            <a:ext cx="1101184" cy="875866"/>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Sentiment Corpus</a:t>
            </a:r>
          </a:p>
        </p:txBody>
      </p:sp>
      <p:sp>
        <p:nvSpPr>
          <p:cNvPr id="10" name="Flowchart: Magnetic Disk 9"/>
          <p:cNvSpPr/>
          <p:nvPr/>
        </p:nvSpPr>
        <p:spPr>
          <a:xfrm>
            <a:off x="350328" y="5049506"/>
            <a:ext cx="1107317" cy="841844"/>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Dictionary</a:t>
            </a:r>
          </a:p>
        </p:txBody>
      </p:sp>
      <p:sp>
        <p:nvSpPr>
          <p:cNvPr id="12" name="Flowchart: Magnetic Disk 11"/>
          <p:cNvSpPr/>
          <p:nvPr/>
        </p:nvSpPr>
        <p:spPr>
          <a:xfrm>
            <a:off x="9706191" y="2418804"/>
            <a:ext cx="1799996" cy="140208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Collection of Inappropriate Expression Feature</a:t>
            </a:r>
          </a:p>
        </p:txBody>
      </p:sp>
      <p:sp>
        <p:nvSpPr>
          <p:cNvPr id="13" name="Right Arrow 12"/>
          <p:cNvSpPr/>
          <p:nvPr/>
        </p:nvSpPr>
        <p:spPr>
          <a:xfrm>
            <a:off x="6704259" y="2834639"/>
            <a:ext cx="2887100" cy="535577"/>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4" name="Up Arrow 13"/>
          <p:cNvSpPr/>
          <p:nvPr/>
        </p:nvSpPr>
        <p:spPr>
          <a:xfrm rot="4000477">
            <a:off x="2430008" y="2394761"/>
            <a:ext cx="278082" cy="3744090"/>
          </a:xfrm>
          <a:prstGeom prst="up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5" name="Up Arrow 14"/>
          <p:cNvSpPr/>
          <p:nvPr/>
        </p:nvSpPr>
        <p:spPr>
          <a:xfrm rot="3573687">
            <a:off x="3082003" y="3235762"/>
            <a:ext cx="258937" cy="2339298"/>
          </a:xfrm>
          <a:prstGeom prst="up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16" name="Rectangle 15"/>
          <p:cNvSpPr/>
          <p:nvPr/>
        </p:nvSpPr>
        <p:spPr>
          <a:xfrm>
            <a:off x="4317022" y="1985553"/>
            <a:ext cx="4539593" cy="2917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Learning Module for </a:t>
            </a:r>
            <a:r>
              <a:rPr lang="en-US" sz="1400" dirty="0" err="1"/>
              <a:t>InappEx</a:t>
            </a:r>
            <a:r>
              <a:rPr lang="en-US" sz="1400" dirty="0"/>
              <a:t> Recognition</a:t>
            </a:r>
          </a:p>
        </p:txBody>
      </p:sp>
      <p:sp>
        <p:nvSpPr>
          <p:cNvPr id="17" name="Flowchart: Magnetic Disk 16"/>
          <p:cNvSpPr/>
          <p:nvPr/>
        </p:nvSpPr>
        <p:spPr>
          <a:xfrm>
            <a:off x="3059763" y="5093565"/>
            <a:ext cx="1071157" cy="841981"/>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Exception List</a:t>
            </a:r>
          </a:p>
        </p:txBody>
      </p:sp>
      <p:sp>
        <p:nvSpPr>
          <p:cNvPr id="18" name="Up Arrow 17"/>
          <p:cNvSpPr/>
          <p:nvPr/>
        </p:nvSpPr>
        <p:spPr>
          <a:xfrm rot="2323585">
            <a:off x="3799692" y="4013912"/>
            <a:ext cx="243906" cy="1132387"/>
          </a:xfrm>
          <a:prstGeom prst="up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14951941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722913" y="2270760"/>
            <a:ext cx="5551716" cy="2222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Magnetic Disk 5"/>
          <p:cNvSpPr/>
          <p:nvPr/>
        </p:nvSpPr>
        <p:spPr>
          <a:xfrm>
            <a:off x="1176143" y="1569718"/>
            <a:ext cx="1799996" cy="140208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Collection of Inappropriate Expression Feature</a:t>
            </a:r>
          </a:p>
        </p:txBody>
      </p:sp>
      <p:sp>
        <p:nvSpPr>
          <p:cNvPr id="7" name="Parallelogram 6"/>
          <p:cNvSpPr/>
          <p:nvPr/>
        </p:nvSpPr>
        <p:spPr>
          <a:xfrm>
            <a:off x="880749" y="3807824"/>
            <a:ext cx="2035617" cy="1371599"/>
          </a:xfrm>
          <a:prstGeom prst="parallelogram">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Training Comment</a:t>
            </a:r>
          </a:p>
        </p:txBody>
      </p:sp>
      <p:sp>
        <p:nvSpPr>
          <p:cNvPr id="8" name="Rectangle 7"/>
          <p:cNvSpPr/>
          <p:nvPr/>
        </p:nvSpPr>
        <p:spPr>
          <a:xfrm>
            <a:off x="4137773" y="2651760"/>
            <a:ext cx="1998617" cy="135853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Searching</a:t>
            </a:r>
          </a:p>
        </p:txBody>
      </p:sp>
      <p:sp>
        <p:nvSpPr>
          <p:cNvPr id="9" name="Rectangle 8"/>
          <p:cNvSpPr/>
          <p:nvPr/>
        </p:nvSpPr>
        <p:spPr>
          <a:xfrm>
            <a:off x="6840579" y="2651760"/>
            <a:ext cx="1998617" cy="135853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Generation</a:t>
            </a:r>
          </a:p>
        </p:txBody>
      </p:sp>
      <p:sp>
        <p:nvSpPr>
          <p:cNvPr id="10" name="Flowchart: Magnetic Disk 9"/>
          <p:cNvSpPr/>
          <p:nvPr/>
        </p:nvSpPr>
        <p:spPr>
          <a:xfrm>
            <a:off x="9877710" y="2608216"/>
            <a:ext cx="1799996" cy="140208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12" name="Right Arrow 11"/>
          <p:cNvSpPr/>
          <p:nvPr/>
        </p:nvSpPr>
        <p:spPr>
          <a:xfrm rot="1886752">
            <a:off x="3039082" y="2301239"/>
            <a:ext cx="1132042" cy="70104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ight Arrow 12"/>
          <p:cNvSpPr/>
          <p:nvPr/>
        </p:nvSpPr>
        <p:spPr>
          <a:xfrm rot="19181117">
            <a:off x="2727747" y="3832838"/>
            <a:ext cx="1411675" cy="70104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4" name="Right Arrow 13"/>
          <p:cNvSpPr/>
          <p:nvPr/>
        </p:nvSpPr>
        <p:spPr>
          <a:xfrm>
            <a:off x="6237498" y="3069771"/>
            <a:ext cx="502936" cy="53557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5" name="Right Arrow 14"/>
          <p:cNvSpPr/>
          <p:nvPr/>
        </p:nvSpPr>
        <p:spPr>
          <a:xfrm>
            <a:off x="9186553" y="3114403"/>
            <a:ext cx="502936" cy="53557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Rectangle 15"/>
          <p:cNvSpPr/>
          <p:nvPr/>
        </p:nvSpPr>
        <p:spPr>
          <a:xfrm>
            <a:off x="3722913" y="1894114"/>
            <a:ext cx="5551716" cy="3766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Learning Module for </a:t>
            </a:r>
            <a:r>
              <a:rPr lang="en-US" dirty="0" err="1"/>
              <a:t>InappExpr</a:t>
            </a:r>
            <a:r>
              <a:rPr lang="en-US" dirty="0"/>
              <a:t> Patterns</a:t>
            </a:r>
          </a:p>
        </p:txBody>
      </p:sp>
      <p:sp>
        <p:nvSpPr>
          <p:cNvPr id="18" name="Flowchart: Magnetic Disk 17"/>
          <p:cNvSpPr/>
          <p:nvPr/>
        </p:nvSpPr>
        <p:spPr>
          <a:xfrm>
            <a:off x="3722913" y="5120627"/>
            <a:ext cx="1423852" cy="133241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Exception List</a:t>
            </a:r>
          </a:p>
        </p:txBody>
      </p:sp>
      <p:sp>
        <p:nvSpPr>
          <p:cNvPr id="19" name="Right Arrow 18"/>
          <p:cNvSpPr/>
          <p:nvPr/>
        </p:nvSpPr>
        <p:spPr>
          <a:xfrm rot="17423408">
            <a:off x="4178500" y="4180118"/>
            <a:ext cx="1023815" cy="70104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794435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64"/>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30" name="Rectangle 29"/>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13" name="Flowchart: Data 12"/>
          <p:cNvSpPr/>
          <p:nvPr/>
        </p:nvSpPr>
        <p:spPr>
          <a:xfrm>
            <a:off x="1046031" y="412568"/>
            <a:ext cx="1488168" cy="799013"/>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t>Input</a:t>
            </a:r>
          </a:p>
        </p:txBody>
      </p:sp>
      <p:sp>
        <p:nvSpPr>
          <p:cNvPr id="18" name="Right Arrow 17"/>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9" name="Rectangle 18"/>
          <p:cNvSpPr/>
          <p:nvPr/>
        </p:nvSpPr>
        <p:spPr>
          <a:xfrm>
            <a:off x="3103542" y="412568"/>
            <a:ext cx="1361487" cy="7832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Sentence Splitter</a:t>
            </a:r>
          </a:p>
        </p:txBody>
      </p:sp>
      <p:sp>
        <p:nvSpPr>
          <p:cNvPr id="20" name="Down Arrow 19"/>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1" name="Rectangle 20"/>
          <p:cNvSpPr/>
          <p:nvPr/>
        </p:nvSpPr>
        <p:spPr>
          <a:xfrm>
            <a:off x="3103542" y="1721166"/>
            <a:ext cx="1361487"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Tokenizer</a:t>
            </a:r>
          </a:p>
        </p:txBody>
      </p:sp>
      <p:sp>
        <p:nvSpPr>
          <p:cNvPr id="22" name="Rectangle 21"/>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24" name="Down Arrow 23"/>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5" name="Rectangle 24"/>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26" name="Rectangle 25"/>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28" name="Down Arrow 27"/>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9" name="Down Arrow 28"/>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1" name="TextBox 30"/>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32" name="Rectangle 31"/>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Searching</a:t>
            </a:r>
          </a:p>
        </p:txBody>
      </p:sp>
      <p:sp>
        <p:nvSpPr>
          <p:cNvPr id="33" name="Rectangle 32"/>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34" name="Rectangle 33"/>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35" name="Down Arrow 34"/>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6" name="Down Arrow 35"/>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59" name="Group 58"/>
          <p:cNvGrpSpPr/>
          <p:nvPr/>
        </p:nvGrpSpPr>
        <p:grpSpPr>
          <a:xfrm>
            <a:off x="4712985" y="1195794"/>
            <a:ext cx="1688632" cy="5136968"/>
            <a:chOff x="3890258" y="1211581"/>
            <a:chExt cx="1883525" cy="5136968"/>
          </a:xfrm>
        </p:grpSpPr>
        <p:sp>
          <p:nvSpPr>
            <p:cNvPr id="57" name="Bent Arrow 56"/>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ectangle 57"/>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0" name="Flowchart: Magnetic Disk 59"/>
          <p:cNvSpPr/>
          <p:nvPr/>
        </p:nvSpPr>
        <p:spPr>
          <a:xfrm>
            <a:off x="9284985" y="760700"/>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61" name="Left Arrow 60"/>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63" name="Flowchart: Data 62"/>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64" name="Right Arrow 63"/>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66" name="Rectangle 65"/>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80876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3"/>
                                        </p:tgtEl>
                                        <p:attrNameLst>
                                          <p:attrName>style.color</p:attrName>
                                        </p:attrNameLst>
                                      </p:cBhvr>
                                      <p:by>
                                        <p:hsl h="0" s="-12549" l="-25098"/>
                                      </p:by>
                                    </p:animClr>
                                    <p:animClr clrSpc="hsl" dir="cw">
                                      <p:cBhvr>
                                        <p:cTn id="7" dur="500" fill="hold"/>
                                        <p:tgtEl>
                                          <p:spTgt spid="13"/>
                                        </p:tgtEl>
                                        <p:attrNameLst>
                                          <p:attrName>fillcolor</p:attrName>
                                        </p:attrNameLst>
                                      </p:cBhvr>
                                      <p:by>
                                        <p:hsl h="0" s="-12549" l="-25098"/>
                                      </p:by>
                                    </p:animClr>
                                    <p:animClr clrSpc="hsl" dir="cw">
                                      <p:cBhvr>
                                        <p:cTn id="8" dur="500" fill="hold"/>
                                        <p:tgtEl>
                                          <p:spTgt spid="13"/>
                                        </p:tgtEl>
                                        <p:attrNameLst>
                                          <p:attrName>stroke.color</p:attrName>
                                        </p:attrNameLst>
                                      </p:cBhvr>
                                      <p:by>
                                        <p:hsl h="0" s="-12549" l="-25098"/>
                                      </p:by>
                                    </p:animClr>
                                    <p:set>
                                      <p:cBhvr>
                                        <p:cTn id="9" dur="500" fill="hold"/>
                                        <p:tgtEl>
                                          <p:spTgt spid="1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herreymeyer.com/wp-content/uploads/2015/04/social-media-tree.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65799" y="331675"/>
            <a:ext cx="7802449" cy="62419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12194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t="4196" r="75166" b="50983"/>
          <a:stretch/>
        </p:blipFill>
        <p:spPr>
          <a:xfrm>
            <a:off x="3927294" y="1110343"/>
            <a:ext cx="4302306" cy="4365720"/>
          </a:xfrm>
          <a:prstGeom prst="rect">
            <a:avLst/>
          </a:prstGeom>
        </p:spPr>
      </p:pic>
    </p:spTree>
    <p:extLst>
      <p:ext uri="{BB962C8B-B14F-4D97-AF65-F5344CB8AC3E}">
        <p14:creationId xmlns:p14="http://schemas.microsoft.com/office/powerpoint/2010/main" val="27461255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6" name="Rectangle 5"/>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7" name="Flowchart: Data 6"/>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8" name="Right Arrow 7"/>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9" name="Rectangle 8"/>
          <p:cNvSpPr/>
          <p:nvPr/>
        </p:nvSpPr>
        <p:spPr>
          <a:xfrm>
            <a:off x="3103542" y="412568"/>
            <a:ext cx="1361487" cy="7832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Sentence Splitter</a:t>
            </a:r>
          </a:p>
        </p:txBody>
      </p:sp>
      <p:sp>
        <p:nvSpPr>
          <p:cNvPr id="10" name="Down Arrow 9"/>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1" name="Rectangle 10"/>
          <p:cNvSpPr/>
          <p:nvPr/>
        </p:nvSpPr>
        <p:spPr>
          <a:xfrm>
            <a:off x="3103542" y="1721166"/>
            <a:ext cx="1361487"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Tokenizer</a:t>
            </a:r>
          </a:p>
        </p:txBody>
      </p:sp>
      <p:sp>
        <p:nvSpPr>
          <p:cNvPr id="12" name="Rectangle 11"/>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13" name="Down Arrow 12"/>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4" name="Rectangle 13"/>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15" name="Rectangle 14"/>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6" name="Down Arrow 15"/>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Down Arrow 16"/>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8" name="TextBox 17"/>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9" name="Rectangle 18"/>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20" name="Rectangle 19"/>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1" name="Rectangle 20"/>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2" name="Down Arrow 21"/>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3" name="Down Arrow 22"/>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4" name="Group 23"/>
          <p:cNvGrpSpPr/>
          <p:nvPr/>
        </p:nvGrpSpPr>
        <p:grpSpPr>
          <a:xfrm>
            <a:off x="4712985" y="1195794"/>
            <a:ext cx="1688632" cy="5136968"/>
            <a:chOff x="3890258" y="1211581"/>
            <a:chExt cx="1883525" cy="5136968"/>
          </a:xfrm>
        </p:grpSpPr>
        <p:sp>
          <p:nvSpPr>
            <p:cNvPr id="25" name="Bent Arrow 24"/>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Rectangle 25"/>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Flowchart: Magnetic Disk 26"/>
          <p:cNvSpPr/>
          <p:nvPr/>
        </p:nvSpPr>
        <p:spPr>
          <a:xfrm>
            <a:off x="9298920" y="702944"/>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8" name="Left Arrow 27"/>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9" name="Flowchart: Data 28"/>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30" name="Right Arrow 29"/>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1" name="Rectangle 30"/>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1759664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9"/>
                                        </p:tgtEl>
                                        <p:attrNameLst>
                                          <p:attrName>style.color</p:attrName>
                                        </p:attrNameLst>
                                      </p:cBhvr>
                                      <p:by>
                                        <p:hsl h="0" s="-12549" l="-25098"/>
                                      </p:by>
                                    </p:animClr>
                                    <p:animClr clrSpc="hsl" dir="cw">
                                      <p:cBhvr>
                                        <p:cTn id="7" dur="500" fill="hold"/>
                                        <p:tgtEl>
                                          <p:spTgt spid="9"/>
                                        </p:tgtEl>
                                        <p:attrNameLst>
                                          <p:attrName>fillcolor</p:attrName>
                                        </p:attrNameLst>
                                      </p:cBhvr>
                                      <p:by>
                                        <p:hsl h="0" s="-12549" l="-25098"/>
                                      </p:by>
                                    </p:animClr>
                                    <p:animClr clrSpc="hsl" dir="cw">
                                      <p:cBhvr>
                                        <p:cTn id="8" dur="500" fill="hold"/>
                                        <p:tgtEl>
                                          <p:spTgt spid="9"/>
                                        </p:tgtEl>
                                        <p:attrNameLst>
                                          <p:attrName>stroke.color</p:attrName>
                                        </p:attrNameLst>
                                      </p:cBhvr>
                                      <p:by>
                                        <p:hsl h="0" s="-12549" l="-25098"/>
                                      </p:by>
                                    </p:animClr>
                                    <p:set>
                                      <p:cBhvr>
                                        <p:cTn id="9" dur="500" fill="hold"/>
                                        <p:tgtEl>
                                          <p:spTgt spid="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538" t="6875" r="76572" b="64911"/>
          <a:stretch/>
        </p:blipFill>
        <p:spPr>
          <a:xfrm>
            <a:off x="3997234" y="1449977"/>
            <a:ext cx="5146105" cy="3566160"/>
          </a:xfrm>
          <a:prstGeom prst="rect">
            <a:avLst/>
          </a:prstGeom>
        </p:spPr>
      </p:pic>
    </p:spTree>
    <p:extLst>
      <p:ext uri="{BB962C8B-B14F-4D97-AF65-F5344CB8AC3E}">
        <p14:creationId xmlns:p14="http://schemas.microsoft.com/office/powerpoint/2010/main" val="965770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702944"/>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198663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0"/>
                                        </p:tgtEl>
                                        <p:attrNameLst>
                                          <p:attrName>style.color</p:attrName>
                                        </p:attrNameLst>
                                      </p:cBhvr>
                                      <p:by>
                                        <p:hsl h="0" s="-12549" l="-25098"/>
                                      </p:by>
                                    </p:animClr>
                                    <p:animClr clrSpc="hsl" dir="cw">
                                      <p:cBhvr>
                                        <p:cTn id="7" dur="500" fill="hold"/>
                                        <p:tgtEl>
                                          <p:spTgt spid="10"/>
                                        </p:tgtEl>
                                        <p:attrNameLst>
                                          <p:attrName>fillcolor</p:attrName>
                                        </p:attrNameLst>
                                      </p:cBhvr>
                                      <p:by>
                                        <p:hsl h="0" s="-12549" l="-25098"/>
                                      </p:by>
                                    </p:animClr>
                                    <p:animClr clrSpc="hsl" dir="cw">
                                      <p:cBhvr>
                                        <p:cTn id="8" dur="500" fill="hold"/>
                                        <p:tgtEl>
                                          <p:spTgt spid="10"/>
                                        </p:tgtEl>
                                        <p:attrNameLst>
                                          <p:attrName>stroke.color</p:attrName>
                                        </p:attrNameLst>
                                      </p:cBhvr>
                                      <p:by>
                                        <p:hsl h="0" s="-12549" l="-25098"/>
                                      </p:by>
                                    </p:animClr>
                                    <p:set>
                                      <p:cBhvr>
                                        <p:cTn id="9" dur="500" fill="hold"/>
                                        <p:tgtEl>
                                          <p:spTgt spid="10"/>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23327" t="6518" r="53281" b="65268"/>
          <a:stretch/>
        </p:blipFill>
        <p:spPr>
          <a:xfrm>
            <a:off x="3722913" y="1711234"/>
            <a:ext cx="5042263" cy="3419218"/>
          </a:xfrm>
          <a:prstGeom prst="rect">
            <a:avLst/>
          </a:prstGeom>
        </p:spPr>
      </p:pic>
    </p:spTree>
    <p:extLst>
      <p:ext uri="{BB962C8B-B14F-4D97-AF65-F5344CB8AC3E}">
        <p14:creationId xmlns:p14="http://schemas.microsoft.com/office/powerpoint/2010/main" val="9282149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31" name="Rectangle 30"/>
          <p:cNvSpPr/>
          <p:nvPr/>
        </p:nvSpPr>
        <p:spPr>
          <a:xfrm>
            <a:off x="783772" y="0"/>
            <a:ext cx="7803706"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32" name="Rectangle 31"/>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33" name="Flowchart: Data 32"/>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34" name="Right Arrow 33"/>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5" name="Rectangle 34"/>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36" name="Down Arrow 35"/>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7" name="Rectangle 36"/>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38" name="Rectangle 37"/>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39" name="Down Arrow 38"/>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0" name="Rectangle 39"/>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41" name="Rectangle 40"/>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42" name="Down Arrow 41"/>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3" name="Down Arrow 42"/>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4" name="TextBox 43"/>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45" name="Rectangle 44"/>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46" name="Rectangle 45"/>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47" name="Rectangle 46"/>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48" name="Down Arrow 47"/>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9" name="Down Arrow 48"/>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50" name="Group 49"/>
          <p:cNvGrpSpPr/>
          <p:nvPr/>
        </p:nvGrpSpPr>
        <p:grpSpPr>
          <a:xfrm>
            <a:off x="4712985" y="1195794"/>
            <a:ext cx="1688632" cy="5136968"/>
            <a:chOff x="3890258" y="1211581"/>
            <a:chExt cx="1883525" cy="5136968"/>
          </a:xfrm>
        </p:grpSpPr>
        <p:sp>
          <p:nvSpPr>
            <p:cNvPr id="51" name="Bent Arrow 50"/>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Rectangle 51"/>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Flowchart: Magnetic Disk 52"/>
          <p:cNvSpPr/>
          <p:nvPr/>
        </p:nvSpPr>
        <p:spPr>
          <a:xfrm>
            <a:off x="9284985" y="579935"/>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54" name="Left Arrow 53"/>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55" name="Flowchart: Data 54"/>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56" name="Right Arrow 55"/>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57" name="Rectangle 56"/>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560387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38"/>
                                        </p:tgtEl>
                                        <p:attrNameLst>
                                          <p:attrName>style.color</p:attrName>
                                        </p:attrNameLst>
                                      </p:cBhvr>
                                      <p:by>
                                        <p:hsl h="0" s="-12549" l="-25098"/>
                                      </p:by>
                                    </p:animClr>
                                    <p:animClr clrSpc="hsl" dir="cw">
                                      <p:cBhvr>
                                        <p:cTn id="7" dur="500" fill="hold"/>
                                        <p:tgtEl>
                                          <p:spTgt spid="38"/>
                                        </p:tgtEl>
                                        <p:attrNameLst>
                                          <p:attrName>fillcolor</p:attrName>
                                        </p:attrNameLst>
                                      </p:cBhvr>
                                      <p:by>
                                        <p:hsl h="0" s="-12549" l="-25098"/>
                                      </p:by>
                                    </p:animClr>
                                    <p:animClr clrSpc="hsl" dir="cw">
                                      <p:cBhvr>
                                        <p:cTn id="8" dur="500" fill="hold"/>
                                        <p:tgtEl>
                                          <p:spTgt spid="38"/>
                                        </p:tgtEl>
                                        <p:attrNameLst>
                                          <p:attrName>stroke.color</p:attrName>
                                        </p:attrNameLst>
                                      </p:cBhvr>
                                      <p:by>
                                        <p:hsl h="0" s="-12549" l="-25098"/>
                                      </p:by>
                                    </p:animClr>
                                    <p:set>
                                      <p:cBhvr>
                                        <p:cTn id="9" dur="500" fill="hold"/>
                                        <p:tgtEl>
                                          <p:spTgt spid="3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47222" t="5268" r="30490" b="65089"/>
          <a:stretch/>
        </p:blipFill>
        <p:spPr>
          <a:xfrm>
            <a:off x="3749039" y="1110342"/>
            <a:ext cx="5083655" cy="3801292"/>
          </a:xfrm>
          <a:prstGeom prst="rect">
            <a:avLst/>
          </a:prstGeom>
        </p:spPr>
      </p:pic>
    </p:spTree>
    <p:extLst>
      <p:ext uri="{BB962C8B-B14F-4D97-AF65-F5344CB8AC3E}">
        <p14:creationId xmlns:p14="http://schemas.microsoft.com/office/powerpoint/2010/main" val="7069668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84985" y="722673"/>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55537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3"/>
                                        </p:tgtEl>
                                        <p:attrNameLst>
                                          <p:attrName>style.color</p:attrName>
                                        </p:attrNameLst>
                                      </p:cBhvr>
                                      <p:by>
                                        <p:hsl h="0" s="-12549" l="-25098"/>
                                      </p:by>
                                    </p:animClr>
                                    <p:animClr clrSpc="hsl" dir="cw">
                                      <p:cBhvr>
                                        <p:cTn id="7" dur="500" fill="hold"/>
                                        <p:tgtEl>
                                          <p:spTgt spid="13"/>
                                        </p:tgtEl>
                                        <p:attrNameLst>
                                          <p:attrName>fillcolor</p:attrName>
                                        </p:attrNameLst>
                                      </p:cBhvr>
                                      <p:by>
                                        <p:hsl h="0" s="-12549" l="-25098"/>
                                      </p:by>
                                    </p:animClr>
                                    <p:animClr clrSpc="hsl" dir="cw">
                                      <p:cBhvr>
                                        <p:cTn id="8" dur="500" fill="hold"/>
                                        <p:tgtEl>
                                          <p:spTgt spid="13"/>
                                        </p:tgtEl>
                                        <p:attrNameLst>
                                          <p:attrName>stroke.color</p:attrName>
                                        </p:attrNameLst>
                                      </p:cBhvr>
                                      <p:by>
                                        <p:hsl h="0" s="-12549" l="-25098"/>
                                      </p:by>
                                    </p:animClr>
                                    <p:set>
                                      <p:cBhvr>
                                        <p:cTn id="9" dur="500" fill="hold"/>
                                        <p:tgtEl>
                                          <p:spTgt spid="1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638" t="35268" r="77074" b="33839"/>
          <a:stretch/>
        </p:blipFill>
        <p:spPr>
          <a:xfrm>
            <a:off x="3683725" y="1410788"/>
            <a:ext cx="4990012" cy="3888615"/>
          </a:xfrm>
          <a:prstGeom prst="rect">
            <a:avLst/>
          </a:prstGeom>
        </p:spPr>
      </p:pic>
    </p:spTree>
    <p:extLst>
      <p:ext uri="{BB962C8B-B14F-4D97-AF65-F5344CB8AC3E}">
        <p14:creationId xmlns:p14="http://schemas.microsoft.com/office/powerpoint/2010/main" val="39035886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81961" y="776894"/>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001692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4"/>
                                        </p:tgtEl>
                                        <p:attrNameLst>
                                          <p:attrName>style.color</p:attrName>
                                        </p:attrNameLst>
                                      </p:cBhvr>
                                      <p:by>
                                        <p:hsl h="0" s="-12549" l="-25098"/>
                                      </p:by>
                                    </p:animClr>
                                    <p:animClr clrSpc="hsl" dir="cw">
                                      <p:cBhvr>
                                        <p:cTn id="7" dur="500" fill="hold"/>
                                        <p:tgtEl>
                                          <p:spTgt spid="14"/>
                                        </p:tgtEl>
                                        <p:attrNameLst>
                                          <p:attrName>fillcolor</p:attrName>
                                        </p:attrNameLst>
                                      </p:cBhvr>
                                      <p:by>
                                        <p:hsl h="0" s="-12549" l="-25098"/>
                                      </p:by>
                                    </p:animClr>
                                    <p:animClr clrSpc="hsl" dir="cw">
                                      <p:cBhvr>
                                        <p:cTn id="8" dur="500" fill="hold"/>
                                        <p:tgtEl>
                                          <p:spTgt spid="14"/>
                                        </p:tgtEl>
                                        <p:attrNameLst>
                                          <p:attrName>stroke.color</p:attrName>
                                        </p:attrNameLst>
                                      </p:cBhvr>
                                      <p:by>
                                        <p:hsl h="0" s="-12549" l="-25098"/>
                                      </p:by>
                                    </p:animClr>
                                    <p:set>
                                      <p:cBhvr>
                                        <p:cTn id="9" dur="500" fill="hold"/>
                                        <p:tgtEl>
                                          <p:spTgt spid="1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www.chicagonow.com/quilting-sewing-creating/files/2014/09/comments.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0304" y="1592948"/>
            <a:ext cx="6536564" cy="374578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http://thelowell.org/wp-content/uploads/2014/04/cyber-bullying-finalcolor.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51128" y="125612"/>
            <a:ext cx="3295318" cy="334022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16" descr="https://encrypted-tbn0.gstatic.com/images?q=tbn:ANd9GcSPg_aDfCMuaWWHoSlyM2mIUpPGwj-1kgwNFhcfyfUEkVPZXvV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51128" y="4237341"/>
            <a:ext cx="3425283" cy="2279370"/>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p:cNvGrpSpPr/>
          <p:nvPr/>
        </p:nvGrpSpPr>
        <p:grpSpPr>
          <a:xfrm>
            <a:off x="6928834" y="1795726"/>
            <a:ext cx="1322294" cy="3543008"/>
            <a:chOff x="6928834" y="1795726"/>
            <a:chExt cx="1322294" cy="3543008"/>
          </a:xfrm>
        </p:grpSpPr>
        <p:grpSp>
          <p:nvGrpSpPr>
            <p:cNvPr id="12" name="Group 11"/>
            <p:cNvGrpSpPr/>
            <p:nvPr/>
          </p:nvGrpSpPr>
          <p:grpSpPr>
            <a:xfrm>
              <a:off x="6928834" y="1795726"/>
              <a:ext cx="257577" cy="3543008"/>
              <a:chOff x="6928834" y="1795726"/>
              <a:chExt cx="257577" cy="3543008"/>
            </a:xfrm>
          </p:grpSpPr>
          <p:cxnSp>
            <p:nvCxnSpPr>
              <p:cNvPr id="8" name="Straight Connector 7"/>
              <p:cNvCxnSpPr/>
              <p:nvPr/>
            </p:nvCxnSpPr>
            <p:spPr>
              <a:xfrm>
                <a:off x="6928834" y="3465841"/>
                <a:ext cx="244698"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7173532" y="1795726"/>
                <a:ext cx="12879" cy="354300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4" name="Straight Arrow Connector 13"/>
            <p:cNvCxnSpPr>
              <a:endCxn id="3" idx="1"/>
            </p:cNvCxnSpPr>
            <p:nvPr/>
          </p:nvCxnSpPr>
          <p:spPr>
            <a:xfrm>
              <a:off x="7173532" y="1795726"/>
              <a:ext cx="1077596" cy="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7186411" y="5312976"/>
              <a:ext cx="965916"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994742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1000"/>
                                        <p:tgtEl>
                                          <p:spTgt spid="3074"/>
                                        </p:tgtEl>
                                      </p:cBhvr>
                                    </p:animEffect>
                                    <p:anim calcmode="lin" valueType="num">
                                      <p:cBhvr>
                                        <p:cTn id="8" dur="1000" fill="hold"/>
                                        <p:tgtEl>
                                          <p:spTgt spid="3074"/>
                                        </p:tgtEl>
                                        <p:attrNameLst>
                                          <p:attrName>ppt_x</p:attrName>
                                        </p:attrNameLst>
                                      </p:cBhvr>
                                      <p:tavLst>
                                        <p:tav tm="0">
                                          <p:val>
                                            <p:strVal val="#ppt_x"/>
                                          </p:val>
                                        </p:tav>
                                        <p:tav tm="100000">
                                          <p:val>
                                            <p:strVal val="#ppt_x"/>
                                          </p:val>
                                        </p:tav>
                                      </p:tavLst>
                                    </p:anim>
                                    <p:anim calcmode="lin" valueType="num">
                                      <p:cBhvr>
                                        <p:cTn id="9"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dissolve">
                                      <p:cBhvr>
                                        <p:cTn id="14" dur="500"/>
                                        <p:tgtEl>
                                          <p:spTgt spid="17"/>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inVertical)">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barn(inVertical)">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3729" t="35268" r="53179" b="34553"/>
          <a:stretch/>
        </p:blipFill>
        <p:spPr>
          <a:xfrm>
            <a:off x="3892731" y="1580605"/>
            <a:ext cx="5031132" cy="3696789"/>
          </a:xfrm>
          <a:prstGeom prst="rect">
            <a:avLst/>
          </a:prstGeom>
        </p:spPr>
      </p:pic>
    </p:spTree>
    <p:extLst>
      <p:ext uri="{BB962C8B-B14F-4D97-AF65-F5344CB8AC3E}">
        <p14:creationId xmlns:p14="http://schemas.microsoft.com/office/powerpoint/2010/main" val="34322840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724102"/>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3035780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26"/>
                                        </p:tgtEl>
                                        <p:attrNameLst>
                                          <p:attrName>style.color</p:attrName>
                                        </p:attrNameLst>
                                      </p:cBhvr>
                                      <p:by>
                                        <p:hsl h="0" s="-12549" l="-25098"/>
                                      </p:by>
                                    </p:animClr>
                                    <p:animClr clrSpc="hsl" dir="cw">
                                      <p:cBhvr>
                                        <p:cTn id="7" dur="500" fill="hold"/>
                                        <p:tgtEl>
                                          <p:spTgt spid="26"/>
                                        </p:tgtEl>
                                        <p:attrNameLst>
                                          <p:attrName>fillcolor</p:attrName>
                                        </p:attrNameLst>
                                      </p:cBhvr>
                                      <p:by>
                                        <p:hsl h="0" s="-12549" l="-25098"/>
                                      </p:by>
                                    </p:animClr>
                                    <p:animClr clrSpc="hsl" dir="cw">
                                      <p:cBhvr>
                                        <p:cTn id="8" dur="500" fill="hold"/>
                                        <p:tgtEl>
                                          <p:spTgt spid="26"/>
                                        </p:tgtEl>
                                        <p:attrNameLst>
                                          <p:attrName>stroke.color</p:attrName>
                                        </p:attrNameLst>
                                      </p:cBhvr>
                                      <p:by>
                                        <p:hsl h="0" s="-12549" l="-25098"/>
                                      </p:by>
                                    </p:animClr>
                                    <p:set>
                                      <p:cBhvr>
                                        <p:cTn id="9" dur="500" fill="hold"/>
                                        <p:tgtEl>
                                          <p:spTgt spid="26"/>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24" presetClass="emph" presetSubtype="0" fill="hold" grpId="0" nodeType="clickEffect">
                                  <p:stCondLst>
                                    <p:cond delay="0"/>
                                  </p:stCondLst>
                                  <p:childTnLst>
                                    <p:animClr clrSpc="hsl" dir="cw">
                                      <p:cBhvr override="childStyle">
                                        <p:cTn id="13" dur="500" fill="hold"/>
                                        <p:tgtEl>
                                          <p:spTgt spid="18"/>
                                        </p:tgtEl>
                                        <p:attrNameLst>
                                          <p:attrName>style.color</p:attrName>
                                        </p:attrNameLst>
                                      </p:cBhvr>
                                      <p:by>
                                        <p:hsl h="0" s="-12549" l="-25098"/>
                                      </p:by>
                                    </p:animClr>
                                    <p:animClr clrSpc="hsl" dir="cw">
                                      <p:cBhvr>
                                        <p:cTn id="14" dur="500" fill="hold"/>
                                        <p:tgtEl>
                                          <p:spTgt spid="18"/>
                                        </p:tgtEl>
                                        <p:attrNameLst>
                                          <p:attrName>fillcolor</p:attrName>
                                        </p:attrNameLst>
                                      </p:cBhvr>
                                      <p:by>
                                        <p:hsl h="0" s="-12549" l="-25098"/>
                                      </p:by>
                                    </p:animClr>
                                    <p:animClr clrSpc="hsl" dir="cw">
                                      <p:cBhvr>
                                        <p:cTn id="15" dur="500" fill="hold"/>
                                        <p:tgtEl>
                                          <p:spTgt spid="18"/>
                                        </p:tgtEl>
                                        <p:attrNameLst>
                                          <p:attrName>stroke.color</p:attrName>
                                        </p:attrNameLst>
                                      </p:cBhvr>
                                      <p:by>
                                        <p:hsl h="0" s="-12549" l="-25098"/>
                                      </p:by>
                                    </p:animClr>
                                    <p:set>
                                      <p:cBhvr>
                                        <p:cTn id="16" dur="500" fill="hold"/>
                                        <p:tgtEl>
                                          <p:spTgt spid="1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2" y="0"/>
            <a:ext cx="7772808"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308166" y="721751"/>
            <a:ext cx="2063931" cy="1364868"/>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1429004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9"/>
                                        </p:tgtEl>
                                        <p:attrNameLst>
                                          <p:attrName>style.color</p:attrName>
                                        </p:attrNameLst>
                                      </p:cBhvr>
                                      <p:by>
                                        <p:hsl h="0" s="-12549" l="-25098"/>
                                      </p:by>
                                    </p:animClr>
                                    <p:animClr clrSpc="hsl" dir="cw">
                                      <p:cBhvr>
                                        <p:cTn id="7" dur="500" fill="hold"/>
                                        <p:tgtEl>
                                          <p:spTgt spid="19"/>
                                        </p:tgtEl>
                                        <p:attrNameLst>
                                          <p:attrName>fillcolor</p:attrName>
                                        </p:attrNameLst>
                                      </p:cBhvr>
                                      <p:by>
                                        <p:hsl h="0" s="-12549" l="-25098"/>
                                      </p:by>
                                    </p:animClr>
                                    <p:animClr clrSpc="hsl" dir="cw">
                                      <p:cBhvr>
                                        <p:cTn id="8" dur="500" fill="hold"/>
                                        <p:tgtEl>
                                          <p:spTgt spid="19"/>
                                        </p:tgtEl>
                                        <p:attrNameLst>
                                          <p:attrName>stroke.color</p:attrName>
                                        </p:attrNameLst>
                                      </p:cBhvr>
                                      <p:by>
                                        <p:hsl h="0" s="-12549" l="-25098"/>
                                      </p:by>
                                    </p:animClr>
                                    <p:set>
                                      <p:cBhvr>
                                        <p:cTn id="9" dur="500" fill="hold"/>
                                        <p:tgtEl>
                                          <p:spTgt spid="1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738" t="65982" r="76672" b="5268"/>
          <a:stretch/>
        </p:blipFill>
        <p:spPr>
          <a:xfrm>
            <a:off x="3422468" y="1815737"/>
            <a:ext cx="5029201" cy="3598673"/>
          </a:xfrm>
          <a:prstGeom prst="rect">
            <a:avLst/>
          </a:prstGeom>
        </p:spPr>
      </p:pic>
    </p:spTree>
    <p:extLst>
      <p:ext uri="{BB962C8B-B14F-4D97-AF65-F5344CB8AC3E}">
        <p14:creationId xmlns:p14="http://schemas.microsoft.com/office/powerpoint/2010/main" val="20465256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718249"/>
            <a:ext cx="2063931" cy="1364868"/>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351027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20"/>
                                        </p:tgtEl>
                                        <p:attrNameLst>
                                          <p:attrName>style.color</p:attrName>
                                        </p:attrNameLst>
                                      </p:cBhvr>
                                      <p:by>
                                        <p:hsl h="0" s="-12549" l="-25098"/>
                                      </p:by>
                                    </p:animClr>
                                    <p:animClr clrSpc="hsl" dir="cw">
                                      <p:cBhvr>
                                        <p:cTn id="7" dur="500" fill="hold"/>
                                        <p:tgtEl>
                                          <p:spTgt spid="20"/>
                                        </p:tgtEl>
                                        <p:attrNameLst>
                                          <p:attrName>fillcolor</p:attrName>
                                        </p:attrNameLst>
                                      </p:cBhvr>
                                      <p:by>
                                        <p:hsl h="0" s="-12549" l="-25098"/>
                                      </p:by>
                                    </p:animClr>
                                    <p:animClr clrSpc="hsl" dir="cw">
                                      <p:cBhvr>
                                        <p:cTn id="8" dur="500" fill="hold"/>
                                        <p:tgtEl>
                                          <p:spTgt spid="20"/>
                                        </p:tgtEl>
                                        <p:attrNameLst>
                                          <p:attrName>stroke.color</p:attrName>
                                        </p:attrNameLst>
                                      </p:cBhvr>
                                      <p:by>
                                        <p:hsl h="0" s="-12549" l="-25098"/>
                                      </p:by>
                                    </p:animClr>
                                    <p:set>
                                      <p:cBhvr>
                                        <p:cTn id="9" dur="500" fill="hold"/>
                                        <p:tgtEl>
                                          <p:spTgt spid="20"/>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47022" t="66874" r="30188" b="5447"/>
          <a:stretch/>
        </p:blipFill>
        <p:spPr>
          <a:xfrm>
            <a:off x="4010296" y="1750422"/>
            <a:ext cx="5184437" cy="3540035"/>
          </a:xfrm>
          <a:prstGeom prst="rect">
            <a:avLst/>
          </a:prstGeom>
        </p:spPr>
      </p:pic>
    </p:spTree>
    <p:extLst>
      <p:ext uri="{BB962C8B-B14F-4D97-AF65-F5344CB8AC3E}">
        <p14:creationId xmlns:p14="http://schemas.microsoft.com/office/powerpoint/2010/main" val="35875607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682733"/>
            <a:ext cx="2063931" cy="1364868"/>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4078512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28"/>
                                        </p:tgtEl>
                                        <p:attrNameLst>
                                          <p:attrName>style.color</p:attrName>
                                        </p:attrNameLst>
                                      </p:cBhvr>
                                      <p:by>
                                        <p:hsl h="0" s="-12549" l="-25098"/>
                                      </p:by>
                                    </p:animClr>
                                    <p:animClr clrSpc="hsl" dir="cw">
                                      <p:cBhvr>
                                        <p:cTn id="7" dur="500" fill="hold"/>
                                        <p:tgtEl>
                                          <p:spTgt spid="28"/>
                                        </p:tgtEl>
                                        <p:attrNameLst>
                                          <p:attrName>fillcolor</p:attrName>
                                        </p:attrNameLst>
                                      </p:cBhvr>
                                      <p:by>
                                        <p:hsl h="0" s="-12549" l="-25098"/>
                                      </p:by>
                                    </p:animClr>
                                    <p:animClr clrSpc="hsl" dir="cw">
                                      <p:cBhvr>
                                        <p:cTn id="8" dur="500" fill="hold"/>
                                        <p:tgtEl>
                                          <p:spTgt spid="28"/>
                                        </p:tgtEl>
                                        <p:attrNameLst>
                                          <p:attrName>stroke.color</p:attrName>
                                        </p:attrNameLst>
                                      </p:cBhvr>
                                      <p:by>
                                        <p:hsl h="0" s="-12549" l="-25098"/>
                                      </p:by>
                                    </p:animClr>
                                    <p:set>
                                      <p:cBhvr>
                                        <p:cTn id="9" dur="500" fill="hold"/>
                                        <p:tgtEl>
                                          <p:spTgt spid="2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4834" t="4554" r="35409" b="65982"/>
          <a:stretch/>
        </p:blipFill>
        <p:spPr>
          <a:xfrm>
            <a:off x="2899954" y="1711233"/>
            <a:ext cx="7242053" cy="3017521"/>
          </a:xfrm>
          <a:prstGeom prst="rect">
            <a:avLst/>
          </a:prstGeom>
        </p:spPr>
      </p:pic>
    </p:spTree>
    <p:extLst>
      <p:ext uri="{BB962C8B-B14F-4D97-AF65-F5344CB8AC3E}">
        <p14:creationId xmlns:p14="http://schemas.microsoft.com/office/powerpoint/2010/main" val="27265113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3566160" y="2664822"/>
            <a:ext cx="5342709" cy="210312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4" name="Parallelogram 3"/>
          <p:cNvSpPr/>
          <p:nvPr/>
        </p:nvSpPr>
        <p:spPr>
          <a:xfrm>
            <a:off x="561703" y="2899954"/>
            <a:ext cx="2481943" cy="1528354"/>
          </a:xfrm>
          <a:prstGeom prst="parallelogram">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Expression Chains with Inappropriate Expressions</a:t>
            </a:r>
          </a:p>
        </p:txBody>
      </p:sp>
      <p:sp>
        <p:nvSpPr>
          <p:cNvPr id="5" name="Rectangle 4"/>
          <p:cNvSpPr/>
          <p:nvPr/>
        </p:nvSpPr>
        <p:spPr>
          <a:xfrm>
            <a:off x="3812177" y="2899954"/>
            <a:ext cx="2129246" cy="152835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Bag of Words Model for Inappropriate Expressions</a:t>
            </a:r>
          </a:p>
        </p:txBody>
      </p:sp>
      <p:sp>
        <p:nvSpPr>
          <p:cNvPr id="6" name="Rectangle 5"/>
          <p:cNvSpPr/>
          <p:nvPr/>
        </p:nvSpPr>
        <p:spPr>
          <a:xfrm>
            <a:off x="6585857" y="2899954"/>
            <a:ext cx="2129246" cy="152835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Hidden Markov Model for </a:t>
            </a:r>
            <a:r>
              <a:rPr lang="en-US" dirty="0" err="1"/>
              <a:t>InappExprs</a:t>
            </a:r>
            <a:r>
              <a:rPr lang="en-US" dirty="0"/>
              <a:t> referencing</a:t>
            </a:r>
          </a:p>
        </p:txBody>
      </p:sp>
      <p:sp>
        <p:nvSpPr>
          <p:cNvPr id="7" name="Parallelogram 6"/>
          <p:cNvSpPr/>
          <p:nvPr/>
        </p:nvSpPr>
        <p:spPr>
          <a:xfrm>
            <a:off x="9359537" y="2899954"/>
            <a:ext cx="2449286" cy="1528354"/>
          </a:xfrm>
          <a:prstGeom prst="parallelogram">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300" b="1" dirty="0"/>
              <a:t>Inappropriateness</a:t>
            </a:r>
          </a:p>
        </p:txBody>
      </p:sp>
      <p:sp>
        <p:nvSpPr>
          <p:cNvPr id="9" name="Right Arrow 8"/>
          <p:cNvSpPr/>
          <p:nvPr/>
        </p:nvSpPr>
        <p:spPr>
          <a:xfrm>
            <a:off x="3021875" y="3422467"/>
            <a:ext cx="666205" cy="587829"/>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ight Arrow 9"/>
          <p:cNvSpPr/>
          <p:nvPr/>
        </p:nvSpPr>
        <p:spPr>
          <a:xfrm>
            <a:off x="8765178" y="3422466"/>
            <a:ext cx="666205" cy="587829"/>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1" name="Right Arrow 10"/>
          <p:cNvSpPr/>
          <p:nvPr/>
        </p:nvSpPr>
        <p:spPr>
          <a:xfrm>
            <a:off x="6027421" y="3455124"/>
            <a:ext cx="508361" cy="555172"/>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2" name="Rectangle 11"/>
          <p:cNvSpPr/>
          <p:nvPr/>
        </p:nvSpPr>
        <p:spPr>
          <a:xfrm>
            <a:off x="3540034" y="2286000"/>
            <a:ext cx="5368835" cy="36575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Relational Inference Analyzer</a:t>
            </a:r>
          </a:p>
        </p:txBody>
      </p:sp>
    </p:spTree>
    <p:extLst>
      <p:ext uri="{BB962C8B-B14F-4D97-AF65-F5344CB8AC3E}">
        <p14:creationId xmlns:p14="http://schemas.microsoft.com/office/powerpoint/2010/main" val="5752243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size</a:t>
            </a:r>
          </a:p>
        </p:txBody>
      </p:sp>
      <p:sp>
        <p:nvSpPr>
          <p:cNvPr id="3" name="Content Placeholder 2"/>
          <p:cNvSpPr>
            <a:spLocks noGrp="1"/>
          </p:cNvSpPr>
          <p:nvPr>
            <p:ph idx="1"/>
          </p:nvPr>
        </p:nvSpPr>
        <p:spPr>
          <a:xfrm>
            <a:off x="1141413" y="2325189"/>
            <a:ext cx="9905998" cy="3466011"/>
          </a:xfrm>
        </p:spPr>
        <p:txBody>
          <a:bodyPr>
            <a:normAutofit/>
          </a:bodyPr>
          <a:lstStyle/>
          <a:p>
            <a:pPr marL="0" indent="0">
              <a:buNone/>
            </a:pPr>
            <a:r>
              <a:rPr lang="en-US" sz="2400" dirty="0">
                <a:effectLst/>
              </a:rPr>
              <a:t>	Sample size is an important concept in statistics and refers to the number of individual pieces of data collected. A statistic’s sample size is important in determining the accuracy and reliability of the system.</a:t>
            </a:r>
          </a:p>
          <a:p>
            <a:pPr marL="0" indent="0">
              <a:buNone/>
            </a:pPr>
            <a:r>
              <a:rPr lang="en-US" sz="2400" dirty="0">
                <a:effectLst/>
              </a:rPr>
              <a:t>	In contrast to other researches which is most likely used people as their population, this study focused on objects as its focus. These objects that were obtained from 9gag and YouTube comments were set by the statistician to</a:t>
            </a:r>
            <a:r>
              <a:rPr lang="en-US" sz="2400" b="1" dirty="0">
                <a:effectLst/>
              </a:rPr>
              <a:t> 500 </a:t>
            </a:r>
            <a:r>
              <a:rPr lang="en-US" sz="2400" dirty="0">
                <a:effectLst/>
              </a:rPr>
              <a:t>due to unknown total population.</a:t>
            </a:r>
          </a:p>
          <a:p>
            <a:endParaRPr lang="en-US" sz="2400" dirty="0"/>
          </a:p>
        </p:txBody>
      </p:sp>
    </p:spTree>
    <p:extLst>
      <p:ext uri="{BB962C8B-B14F-4D97-AF65-F5344CB8AC3E}">
        <p14:creationId xmlns:p14="http://schemas.microsoft.com/office/powerpoint/2010/main" val="16630560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878"/>
            <a:ext cx="12192000" cy="1690688"/>
          </a:xfrm>
        </p:spPr>
        <p:style>
          <a:lnRef idx="3">
            <a:schemeClr val="lt1"/>
          </a:lnRef>
          <a:fillRef idx="1">
            <a:schemeClr val="dk1"/>
          </a:fillRef>
          <a:effectRef idx="1">
            <a:schemeClr val="dk1"/>
          </a:effectRef>
          <a:fontRef idx="minor">
            <a:schemeClr val="lt1"/>
          </a:fontRef>
        </p:style>
        <p:txBody>
          <a:bodyPr/>
          <a:lstStyle/>
          <a:p>
            <a:r>
              <a:rPr lang="en-US" dirty="0" smtClean="0">
                <a:latin typeface="Arial" panose="020B0604020202020204" pitchFamily="34" charset="0"/>
                <a:cs typeface="Arial" panose="020B0604020202020204" pitchFamily="34" charset="0"/>
              </a:rPr>
              <a:t>Common Inappropriate Expressions(Uncensored)</a:t>
            </a:r>
            <a:endParaRPr lang="en-US"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2279561"/>
            <a:ext cx="10515600" cy="3897402"/>
          </a:xfrm>
        </p:spPr>
        <p:txBody>
          <a:bodyPr>
            <a:normAutofit/>
          </a:bodyPr>
          <a:lstStyle/>
          <a:p>
            <a:r>
              <a:rPr lang="en-US" sz="2800" dirty="0" smtClean="0">
                <a:latin typeface="Arial" panose="020B0604020202020204" pitchFamily="34" charset="0"/>
                <a:cs typeface="Arial" panose="020B0604020202020204" pitchFamily="34" charset="0"/>
              </a:rPr>
              <a:t>Fuck</a:t>
            </a:r>
          </a:p>
          <a:p>
            <a:r>
              <a:rPr lang="en-US" sz="2800" dirty="0" smtClean="0">
                <a:latin typeface="Arial" panose="020B0604020202020204" pitchFamily="34" charset="0"/>
                <a:cs typeface="Arial" panose="020B0604020202020204" pitchFamily="34" charset="0"/>
              </a:rPr>
              <a:t>Shit</a:t>
            </a:r>
            <a:endParaRPr lang="en-US" sz="2800" dirty="0">
              <a:latin typeface="Arial" panose="020B0604020202020204" pitchFamily="34" charset="0"/>
              <a:cs typeface="Arial" panose="020B0604020202020204" pitchFamily="34" charset="0"/>
            </a:endParaRPr>
          </a:p>
          <a:p>
            <a:r>
              <a:rPr lang="en-US" sz="2800" dirty="0" smtClean="0">
                <a:latin typeface="Arial" panose="020B0604020202020204" pitchFamily="34" charset="0"/>
                <a:cs typeface="Arial" panose="020B0604020202020204" pitchFamily="34" charset="0"/>
              </a:rPr>
              <a:t>Bitch</a:t>
            </a:r>
          </a:p>
          <a:p>
            <a:r>
              <a:rPr lang="en-US" sz="2800" dirty="0" smtClean="0">
                <a:latin typeface="Arial" panose="020B0604020202020204" pitchFamily="34" charset="0"/>
                <a:cs typeface="Arial" panose="020B0604020202020204" pitchFamily="34" charset="0"/>
              </a:rPr>
              <a:t>Slut</a:t>
            </a:r>
          </a:p>
          <a:p>
            <a:r>
              <a:rPr lang="en-US" sz="2800" dirty="0" smtClean="0">
                <a:latin typeface="Arial" panose="020B0604020202020204" pitchFamily="34" charset="0"/>
                <a:cs typeface="Arial" panose="020B0604020202020204" pitchFamily="34" charset="0"/>
              </a:rPr>
              <a:t>Nigger</a:t>
            </a:r>
          </a:p>
        </p:txBody>
      </p:sp>
    </p:spTree>
    <p:extLst>
      <p:ext uri="{BB962C8B-B14F-4D97-AF65-F5344CB8AC3E}">
        <p14:creationId xmlns:p14="http://schemas.microsoft.com/office/powerpoint/2010/main" val="61662861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155621"/>
            <a:ext cx="9905998" cy="1905000"/>
          </a:xfrm>
        </p:spPr>
        <p:txBody>
          <a:bodyPr/>
          <a:lstStyle/>
          <a:p>
            <a:r>
              <a:rPr lang="en-US" dirty="0"/>
              <a:t>Experiment Paper</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37683043"/>
              </p:ext>
            </p:extLst>
          </p:nvPr>
        </p:nvGraphicFramePr>
        <p:xfrm>
          <a:off x="1141413" y="1577593"/>
          <a:ext cx="10395267" cy="4680245"/>
        </p:xfrm>
        <a:graphic>
          <a:graphicData uri="http://schemas.openxmlformats.org/drawingml/2006/table">
            <a:tbl>
              <a:tblPr firstRow="1" firstCol="1" bandRow="1">
                <a:tableStyleId>{5C22544A-7EE6-4342-B048-85BDC9FD1C3A}</a:tableStyleId>
              </a:tblPr>
              <a:tblGrid>
                <a:gridCol w="1705472">
                  <a:extLst>
                    <a:ext uri="{9D8B030D-6E8A-4147-A177-3AD203B41FA5}">
                      <a16:colId xmlns="" xmlns:a16="http://schemas.microsoft.com/office/drawing/2014/main" val="4210942375"/>
                    </a:ext>
                  </a:extLst>
                </a:gridCol>
                <a:gridCol w="1002609">
                  <a:extLst>
                    <a:ext uri="{9D8B030D-6E8A-4147-A177-3AD203B41FA5}">
                      <a16:colId xmlns="" xmlns:a16="http://schemas.microsoft.com/office/drawing/2014/main" val="2970390197"/>
                    </a:ext>
                  </a:extLst>
                </a:gridCol>
                <a:gridCol w="935034">
                  <a:extLst>
                    <a:ext uri="{9D8B030D-6E8A-4147-A177-3AD203B41FA5}">
                      <a16:colId xmlns="" xmlns:a16="http://schemas.microsoft.com/office/drawing/2014/main" val="955553887"/>
                    </a:ext>
                  </a:extLst>
                </a:gridCol>
                <a:gridCol w="870794">
                  <a:extLst>
                    <a:ext uri="{9D8B030D-6E8A-4147-A177-3AD203B41FA5}">
                      <a16:colId xmlns="" xmlns:a16="http://schemas.microsoft.com/office/drawing/2014/main" val="4044903094"/>
                    </a:ext>
                  </a:extLst>
                </a:gridCol>
                <a:gridCol w="888566">
                  <a:extLst>
                    <a:ext uri="{9D8B030D-6E8A-4147-A177-3AD203B41FA5}">
                      <a16:colId xmlns="" xmlns:a16="http://schemas.microsoft.com/office/drawing/2014/main" val="779465524"/>
                    </a:ext>
                  </a:extLst>
                </a:gridCol>
                <a:gridCol w="853023">
                  <a:extLst>
                    <a:ext uri="{9D8B030D-6E8A-4147-A177-3AD203B41FA5}">
                      <a16:colId xmlns="" xmlns:a16="http://schemas.microsoft.com/office/drawing/2014/main" val="374291959"/>
                    </a:ext>
                  </a:extLst>
                </a:gridCol>
                <a:gridCol w="1253763">
                  <a:extLst>
                    <a:ext uri="{9D8B030D-6E8A-4147-A177-3AD203B41FA5}">
                      <a16:colId xmlns="" xmlns:a16="http://schemas.microsoft.com/office/drawing/2014/main" val="3853964532"/>
                    </a:ext>
                  </a:extLst>
                </a:gridCol>
                <a:gridCol w="1090456">
                  <a:extLst>
                    <a:ext uri="{9D8B030D-6E8A-4147-A177-3AD203B41FA5}">
                      <a16:colId xmlns="" xmlns:a16="http://schemas.microsoft.com/office/drawing/2014/main" val="2300797829"/>
                    </a:ext>
                  </a:extLst>
                </a:gridCol>
                <a:gridCol w="897775">
                  <a:extLst>
                    <a:ext uri="{9D8B030D-6E8A-4147-A177-3AD203B41FA5}">
                      <a16:colId xmlns="" xmlns:a16="http://schemas.microsoft.com/office/drawing/2014/main" val="3759073759"/>
                    </a:ext>
                  </a:extLst>
                </a:gridCol>
                <a:gridCol w="897775">
                  <a:extLst>
                    <a:ext uri="{9D8B030D-6E8A-4147-A177-3AD203B41FA5}">
                      <a16:colId xmlns="" xmlns:a16="http://schemas.microsoft.com/office/drawing/2014/main" val="1711551066"/>
                    </a:ext>
                  </a:extLst>
                </a:gridCol>
              </a:tblGrid>
              <a:tr h="1067516">
                <a:tc>
                  <a:txBody>
                    <a:bodyPr/>
                    <a:lstStyle/>
                    <a:p>
                      <a:pPr marL="0" marR="0" algn="ctr">
                        <a:lnSpc>
                          <a:spcPct val="200000"/>
                        </a:lnSpc>
                      </a:pPr>
                      <a:r>
                        <a:rPr lang="en-PH" sz="1400" dirty="0">
                          <a:effectLst/>
                        </a:rPr>
                        <a:t>File No.</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dirty="0">
                          <a:effectLst/>
                        </a:rPr>
                        <a:t>No. of Tokens</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dirty="0">
                          <a:effectLst/>
                        </a:rPr>
                        <a:t>TP</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a:effectLst/>
                        </a:rPr>
                        <a:t>FP</a:t>
                      </a:r>
                      <a:endParaRPr lang="en-US" sz="14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a:effectLst/>
                        </a:rPr>
                        <a:t>TN</a:t>
                      </a:r>
                      <a:endParaRPr lang="en-US" sz="14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dirty="0">
                          <a:effectLst/>
                        </a:rPr>
                        <a:t>FN</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Precision</a:t>
                      </a:r>
                    </a:p>
                    <a:p>
                      <a:pPr marL="0" marR="0" algn="ctr">
                        <a:lnSpc>
                          <a:spcPct val="200000"/>
                        </a:lnSpc>
                      </a:pPr>
                      <a:r>
                        <a:rPr lang="en-US" sz="1400" dirty="0">
                          <a:effectLst/>
                          <a:latin typeface="Calibri" panose="020F0502020204030204" pitchFamily="34" charset="0"/>
                          <a:ea typeface="Times New Roman" panose="02020603050405020304" pitchFamily="18" charset="0"/>
                        </a:rPr>
                        <a:t>TP/TP+FP</a:t>
                      </a: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Recall</a:t>
                      </a:r>
                      <a:r>
                        <a:rPr lang="en-US" sz="1400" baseline="0" dirty="0">
                          <a:effectLst/>
                          <a:latin typeface="Calibri" panose="020F0502020204030204" pitchFamily="34" charset="0"/>
                          <a:ea typeface="Times New Roman" panose="02020603050405020304" pitchFamily="18" charset="0"/>
                        </a:rPr>
                        <a:t> TP/TP+FN</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F-Measure</a:t>
                      </a:r>
                    </a:p>
                    <a:p>
                      <a:pPr marL="0" marR="0" algn="ctr">
                        <a:lnSpc>
                          <a:spcPct val="200000"/>
                        </a:lnSpc>
                      </a:pPr>
                      <a:r>
                        <a:rPr lang="en-US" sz="1400" dirty="0">
                          <a:effectLst/>
                          <a:latin typeface="Calibri" panose="020F0502020204030204" pitchFamily="34" charset="0"/>
                          <a:ea typeface="Times New Roman" panose="02020603050405020304" pitchFamily="18" charset="0"/>
                        </a:rPr>
                        <a:t>2PR/P+R</a:t>
                      </a:r>
                    </a:p>
                    <a:p>
                      <a:pPr marL="0" marR="0" algn="ctr">
                        <a:lnSpc>
                          <a:spcPct val="200000"/>
                        </a:lnSpc>
                      </a:pP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Specificity TN/TN+FP</a:t>
                      </a:r>
                    </a:p>
                  </a:txBody>
                  <a:tcPr marL="45646" marR="45646" marT="0" marB="0"/>
                </a:tc>
                <a:extLst>
                  <a:ext uri="{0D108BD9-81ED-4DB2-BD59-A6C34878D82A}">
                    <a16:rowId xmlns="" xmlns:a16="http://schemas.microsoft.com/office/drawing/2014/main" val="3058353014"/>
                  </a:ext>
                </a:extLst>
              </a:tr>
              <a:tr h="312167">
                <a:tc>
                  <a:txBody>
                    <a:bodyPr/>
                    <a:lstStyle/>
                    <a:p>
                      <a:pPr marL="0" marR="0" algn="ctr">
                        <a:lnSpc>
                          <a:spcPct val="200000"/>
                        </a:lnSpc>
                      </a:pPr>
                      <a:r>
                        <a:rPr lang="en-PH" sz="1600">
                          <a:effectLst/>
                        </a:rPr>
                        <a:t>1</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 xmlns:a16="http://schemas.microsoft.com/office/drawing/2014/main" val="4227157908"/>
                  </a:ext>
                </a:extLst>
              </a:tr>
              <a:tr h="357529">
                <a:tc>
                  <a:txBody>
                    <a:bodyPr/>
                    <a:lstStyle/>
                    <a:p>
                      <a:pPr marL="0" marR="0" algn="ctr">
                        <a:lnSpc>
                          <a:spcPct val="200000"/>
                        </a:lnSpc>
                      </a:pPr>
                      <a:r>
                        <a:rPr lang="en-PH" sz="1600" dirty="0">
                          <a:effectLst/>
                        </a:rPr>
                        <a:t>2</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 xmlns:a16="http://schemas.microsoft.com/office/drawing/2014/main" val="1383035318"/>
                  </a:ext>
                </a:extLst>
              </a:tr>
              <a:tr h="387651">
                <a:tc>
                  <a:txBody>
                    <a:bodyPr/>
                    <a:lstStyle/>
                    <a:p>
                      <a:pPr marL="0" marR="0" algn="ctr">
                        <a:lnSpc>
                          <a:spcPct val="200000"/>
                        </a:lnSpc>
                      </a:pPr>
                      <a:r>
                        <a:rPr lang="en-PH" sz="1600">
                          <a:effectLst/>
                        </a:rPr>
                        <a:t>3</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 xmlns:a16="http://schemas.microsoft.com/office/drawing/2014/main" val="4099985947"/>
                  </a:ext>
                </a:extLst>
              </a:tr>
              <a:tr h="448253">
                <a:tc>
                  <a:txBody>
                    <a:bodyPr/>
                    <a:lstStyle/>
                    <a:p>
                      <a:pPr marL="0" marR="0" algn="ctr">
                        <a:lnSpc>
                          <a:spcPct val="200000"/>
                        </a:lnSpc>
                      </a:pPr>
                      <a:r>
                        <a:rPr lang="en-PH" sz="1600" dirty="0">
                          <a:effectLst/>
                        </a:rPr>
                        <a:t>4</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 xmlns:a16="http://schemas.microsoft.com/office/drawing/2014/main" val="627275675"/>
                  </a:ext>
                </a:extLst>
              </a:tr>
              <a:tr h="402175">
                <a:tc>
                  <a:txBody>
                    <a:bodyPr/>
                    <a:lstStyle/>
                    <a:p>
                      <a:pPr marL="0" marR="0" algn="ctr">
                        <a:lnSpc>
                          <a:spcPct val="200000"/>
                        </a:lnSpc>
                      </a:pPr>
                      <a:r>
                        <a:rPr lang="en-PH" sz="1600" dirty="0">
                          <a:effectLst/>
                        </a:rPr>
                        <a:t>5</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 xmlns:a16="http://schemas.microsoft.com/office/drawing/2014/main" val="2892091101"/>
                  </a:ext>
                </a:extLst>
              </a:tr>
              <a:tr h="371337">
                <a:tc>
                  <a:txBody>
                    <a:bodyPr/>
                    <a:lstStyle/>
                    <a:p>
                      <a:pPr marL="0" marR="0" algn="r">
                        <a:lnSpc>
                          <a:spcPct val="200000"/>
                        </a:lnSpc>
                      </a:pPr>
                      <a:r>
                        <a:rPr lang="en-PH" sz="1600" dirty="0">
                          <a:effectLst/>
                        </a:rPr>
                        <a:t>Total</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 xmlns:a16="http://schemas.microsoft.com/office/drawing/2014/main" val="1481070003"/>
                  </a:ext>
                </a:extLst>
              </a:tr>
              <a:tr h="533758">
                <a:tc>
                  <a:txBody>
                    <a:bodyPr/>
                    <a:lstStyle/>
                    <a:p>
                      <a:pPr marL="0" marR="0" algn="r">
                        <a:lnSpc>
                          <a:spcPct val="200000"/>
                        </a:lnSpc>
                      </a:pPr>
                      <a:r>
                        <a:rPr lang="en-PH" sz="1600">
                          <a:effectLst/>
                        </a:rPr>
                        <a:t>Average</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 xmlns:a16="http://schemas.microsoft.com/office/drawing/2014/main" val="2241489479"/>
                  </a:ext>
                </a:extLst>
              </a:tr>
            </a:tbl>
          </a:graphicData>
        </a:graphic>
      </p:graphicFrame>
      <p:sp>
        <p:nvSpPr>
          <p:cNvPr id="5" name="TextBox 4"/>
          <p:cNvSpPr txBox="1"/>
          <p:nvPr/>
        </p:nvSpPr>
        <p:spPr>
          <a:xfrm>
            <a:off x="4675658" y="6257838"/>
            <a:ext cx="2837508" cy="615553"/>
          </a:xfrm>
          <a:prstGeom prst="rect">
            <a:avLst/>
          </a:prstGeom>
          <a:noFill/>
        </p:spPr>
        <p:txBody>
          <a:bodyPr wrap="none" rtlCol="0">
            <a:spAutoFit/>
          </a:bodyPr>
          <a:lstStyle/>
          <a:p>
            <a:r>
              <a:rPr lang="en-US" sz="1700" b="1" dirty="0">
                <a:latin typeface="Arial" panose="020B0604020202020204" pitchFamily="34" charset="0"/>
                <a:cs typeface="Arial" panose="020B0604020202020204" pitchFamily="34" charset="0"/>
              </a:rPr>
              <a:t>Software Evaluation Tool</a:t>
            </a:r>
          </a:p>
          <a:p>
            <a:endParaRPr lang="en-US" sz="17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597625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treatment</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Specificity</a:t>
                </a:r>
              </a:p>
              <a:p>
                <a:pPr marL="0" indent="0">
                  <a:buNone/>
                </a:pPr>
                <a14:m>
                  <m:oMathPara xmlns:m="http://schemas.openxmlformats.org/officeDocument/2006/math">
                    <m:oMathParaPr>
                      <m:jc m:val="centerGroup"/>
                    </m:oMathParaPr>
                    <m:oMath xmlns:m="http://schemas.openxmlformats.org/officeDocument/2006/math">
                      <m:r>
                        <a:rPr lang="en-US" i="1">
                          <a:effectLst/>
                          <a:latin typeface="Cambria Math" panose="02040503050406030204" pitchFamily="18" charset="0"/>
                        </a:rPr>
                        <m:t>𝑆𝑝𝑒𝑐𝑖𝑓𝑖𝑐𝑖𝑡𝑦</m:t>
                      </m:r>
                      <m:r>
                        <a:rPr lang="en-US" i="1">
                          <a:effectLst/>
                          <a:latin typeface="Cambria Math" panose="02040503050406030204" pitchFamily="18" charset="0"/>
                        </a:rPr>
                        <m:t>= </m:t>
                      </m:r>
                      <m:f>
                        <m:fPr>
                          <m:ctrlPr>
                            <a:rPr lang="en-US" i="1">
                              <a:effectLst/>
                              <a:latin typeface="Cambria Math" panose="02040503050406030204" pitchFamily="18" charset="0"/>
                            </a:rPr>
                          </m:ctrlPr>
                        </m:fPr>
                        <m:num>
                          <m:r>
                            <a:rPr lang="en-US" i="1">
                              <a:effectLst/>
                              <a:latin typeface="Cambria Math" panose="02040503050406030204" pitchFamily="18" charset="0"/>
                            </a:rPr>
                            <m:t>𝑇𝑁</m:t>
                          </m:r>
                        </m:num>
                        <m:den>
                          <m:r>
                            <a:rPr lang="en-US" i="1">
                              <a:effectLst/>
                              <a:latin typeface="Cambria Math" panose="02040503050406030204" pitchFamily="18" charset="0"/>
                            </a:rPr>
                            <m:t>𝑇𝑁</m:t>
                          </m:r>
                          <m:r>
                            <a:rPr lang="en-US" i="1">
                              <a:effectLst/>
                              <a:latin typeface="Cambria Math" panose="02040503050406030204" pitchFamily="18" charset="0"/>
                            </a:rPr>
                            <m:t>+</m:t>
                          </m:r>
                          <m:r>
                            <a:rPr lang="en-US" i="1">
                              <a:effectLst/>
                              <a:latin typeface="Cambria Math" panose="02040503050406030204" pitchFamily="18" charset="0"/>
                            </a:rPr>
                            <m:t>𝐹𝑃</m:t>
                          </m:r>
                        </m:den>
                      </m:f>
                    </m:oMath>
                  </m:oMathPara>
                </a14:m>
                <a:endParaRPr lang="en-US" dirty="0">
                  <a:effectLst/>
                </a:endParaRPr>
              </a:p>
              <a:p>
                <a:pPr marL="0" indent="0">
                  <a:buNone/>
                </a:pPr>
                <a:r>
                  <a:rPr lang="en-US" dirty="0"/>
                  <a:t>Where:</a:t>
                </a:r>
              </a:p>
              <a:p>
                <a:pPr>
                  <a:buFont typeface="Courier New" panose="02070309020205020404" pitchFamily="49" charset="0"/>
                  <a:buChar char="o"/>
                </a:pPr>
                <a:r>
                  <a:rPr lang="en-US" dirty="0">
                    <a:effectLst/>
                  </a:rPr>
                  <a:t>TN (True Negative) – the system correctly indicated that the input is Appropriate</a:t>
                </a:r>
              </a:p>
              <a:p>
                <a:pPr>
                  <a:buFont typeface="Courier New" panose="02070309020205020404" pitchFamily="49" charset="0"/>
                  <a:buChar char="o"/>
                </a:pPr>
                <a:r>
                  <a:rPr lang="en-US" dirty="0">
                    <a:effectLst/>
                  </a:rPr>
                  <a:t>FP (False Positive) – System determined the input is Inappropriate present, the expected output is Appropriate</a:t>
                </a:r>
              </a:p>
              <a:p>
                <a:pPr mar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85" t="-1559"/>
                </a:stretch>
              </a:blipFill>
            </p:spPr>
            <p:txBody>
              <a:bodyPr/>
              <a:lstStyle/>
              <a:p>
                <a:r>
                  <a:rPr lang="en-US">
                    <a:noFill/>
                  </a:rPr>
                  <a:t> </a:t>
                </a:r>
              </a:p>
            </p:txBody>
          </p:sp>
        </mc:Fallback>
      </mc:AlternateContent>
    </p:spTree>
    <p:extLst>
      <p:ext uri="{BB962C8B-B14F-4D97-AF65-F5344CB8AC3E}">
        <p14:creationId xmlns:p14="http://schemas.microsoft.com/office/powerpoint/2010/main" val="9176015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treatment</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F-measure</a:t>
                </a:r>
              </a:p>
              <a:p>
                <a:pPr marL="0" indent="0">
                  <a:buNone/>
                </a:pPr>
                <a14:m>
                  <m:oMathPara xmlns:m="http://schemas.openxmlformats.org/officeDocument/2006/math">
                    <m:oMathParaPr>
                      <m:jc m:val="centerGroup"/>
                    </m:oMathParaPr>
                    <m:oMath xmlns:m="http://schemas.openxmlformats.org/officeDocument/2006/math">
                      <m:r>
                        <a:rPr lang="en-US" i="1">
                          <a:effectLst/>
                          <a:latin typeface="Cambria Math" panose="02040503050406030204" pitchFamily="18" charset="0"/>
                        </a:rPr>
                        <m:t>𝐹</m:t>
                      </m:r>
                      <m:r>
                        <a:rPr lang="en-US" i="1">
                          <a:effectLst/>
                          <a:latin typeface="Cambria Math" panose="02040503050406030204" pitchFamily="18" charset="0"/>
                        </a:rPr>
                        <m:t>=</m:t>
                      </m:r>
                      <m:f>
                        <m:fPr>
                          <m:ctrlPr>
                            <a:rPr lang="en-US" i="1">
                              <a:effectLst/>
                              <a:latin typeface="Cambria Math" panose="02040503050406030204" pitchFamily="18" charset="0"/>
                            </a:rPr>
                          </m:ctrlPr>
                        </m:fPr>
                        <m:num>
                          <m:r>
                            <a:rPr lang="en-US" i="1">
                              <a:effectLst/>
                              <a:latin typeface="Cambria Math" panose="02040503050406030204" pitchFamily="18" charset="0"/>
                            </a:rPr>
                            <m:t>2</m:t>
                          </m:r>
                          <m:r>
                            <a:rPr lang="en-US" i="1">
                              <a:effectLst/>
                              <a:latin typeface="Cambria Math" panose="02040503050406030204" pitchFamily="18" charset="0"/>
                            </a:rPr>
                            <m:t>𝑃𝑅</m:t>
                          </m:r>
                        </m:num>
                        <m:den>
                          <m:r>
                            <a:rPr lang="en-US" i="1">
                              <a:effectLst/>
                              <a:latin typeface="Cambria Math" panose="02040503050406030204" pitchFamily="18" charset="0"/>
                            </a:rPr>
                            <m:t>(</m:t>
                          </m:r>
                          <m:r>
                            <a:rPr lang="en-US" i="1">
                              <a:effectLst/>
                              <a:latin typeface="Cambria Math" panose="02040503050406030204" pitchFamily="18" charset="0"/>
                            </a:rPr>
                            <m:t>𝑃</m:t>
                          </m:r>
                          <m:r>
                            <a:rPr lang="en-US" i="1">
                              <a:effectLst/>
                              <a:latin typeface="Cambria Math" panose="02040503050406030204" pitchFamily="18" charset="0"/>
                            </a:rPr>
                            <m:t>+</m:t>
                          </m:r>
                          <m:r>
                            <a:rPr lang="en-US" i="1">
                              <a:effectLst/>
                              <a:latin typeface="Cambria Math" panose="02040503050406030204" pitchFamily="18" charset="0"/>
                            </a:rPr>
                            <m:t>𝑅</m:t>
                          </m:r>
                          <m:r>
                            <a:rPr lang="en-US" i="1">
                              <a:effectLst/>
                              <a:latin typeface="Cambria Math" panose="02040503050406030204" pitchFamily="18" charset="0"/>
                            </a:rPr>
                            <m:t>)</m:t>
                          </m:r>
                        </m:den>
                      </m:f>
                    </m:oMath>
                  </m:oMathPara>
                </a14:m>
                <a:endParaRPr lang="en-US" dirty="0"/>
              </a:p>
              <a:p>
                <a:pPr marL="0" indent="0">
                  <a:buNone/>
                </a:pPr>
                <a:r>
                  <a:rPr lang="en-US" dirty="0"/>
                  <a:t>Where:</a:t>
                </a:r>
              </a:p>
              <a:p>
                <a:pPr>
                  <a:buFont typeface="Courier New" panose="02070309020205020404" pitchFamily="49" charset="0"/>
                  <a:buChar char="o"/>
                </a:pPr>
                <a:r>
                  <a:rPr lang="en-US" dirty="0">
                    <a:effectLst/>
                  </a:rPr>
                  <a:t>F - F-measure</a:t>
                </a:r>
              </a:p>
              <a:p>
                <a:pPr>
                  <a:buFont typeface="Courier New" panose="02070309020205020404" pitchFamily="49" charset="0"/>
                  <a:buChar char="o"/>
                </a:pPr>
                <a:r>
                  <a:rPr lang="en-US" dirty="0">
                    <a:effectLst/>
                  </a:rPr>
                  <a:t>P - Precision – Percentage of identified expressions that are inappropriate.</a:t>
                </a:r>
              </a:p>
              <a:p>
                <a:pPr>
                  <a:buFont typeface="Courier New" panose="02070309020205020404" pitchFamily="49" charset="0"/>
                  <a:buChar char="o"/>
                </a:pPr>
                <a:r>
                  <a:rPr lang="en-US" dirty="0">
                    <a:effectLst/>
                  </a:rPr>
                  <a:t>R - Recall – Percentage of inappropriate expressions correctly identified.</a:t>
                </a:r>
              </a:p>
              <a:p>
                <a:pPr mar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85" t="-4678"/>
                </a:stretch>
              </a:blipFill>
            </p:spPr>
            <p:txBody>
              <a:bodyPr/>
              <a:lstStyle/>
              <a:p>
                <a:r>
                  <a:rPr lang="en-US">
                    <a:noFill/>
                  </a:rPr>
                  <a:t> </a:t>
                </a:r>
              </a:p>
            </p:txBody>
          </p:sp>
        </mc:Fallback>
      </mc:AlternateContent>
    </p:spTree>
    <p:extLst>
      <p:ext uri="{BB962C8B-B14F-4D97-AF65-F5344CB8AC3E}">
        <p14:creationId xmlns:p14="http://schemas.microsoft.com/office/powerpoint/2010/main" val="339811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precision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24268614"/>
              </p:ext>
            </p:extLst>
          </p:nvPr>
        </p:nvGraphicFramePr>
        <p:xfrm>
          <a:off x="1141413" y="2667000"/>
          <a:ext cx="9906000" cy="1722120"/>
        </p:xfrm>
        <a:graphic>
          <a:graphicData uri="http://schemas.openxmlformats.org/drawingml/2006/table">
            <a:tbl>
              <a:tblPr firstRow="1" bandRow="1">
                <a:tableStyleId>{5C22544A-7EE6-4342-B048-85BDC9FD1C3A}</a:tableStyleId>
              </a:tblPr>
              <a:tblGrid>
                <a:gridCol w="3302000">
                  <a:extLst>
                    <a:ext uri="{9D8B030D-6E8A-4147-A177-3AD203B41FA5}">
                      <a16:colId xmlns="" xmlns:a16="http://schemas.microsoft.com/office/drawing/2014/main" val="150549632"/>
                    </a:ext>
                  </a:extLst>
                </a:gridCol>
                <a:gridCol w="3302000">
                  <a:extLst>
                    <a:ext uri="{9D8B030D-6E8A-4147-A177-3AD203B41FA5}">
                      <a16:colId xmlns="" xmlns:a16="http://schemas.microsoft.com/office/drawing/2014/main" val="3555622182"/>
                    </a:ext>
                  </a:extLst>
                </a:gridCol>
                <a:gridCol w="3302000">
                  <a:extLst>
                    <a:ext uri="{9D8B030D-6E8A-4147-A177-3AD203B41FA5}">
                      <a16:colId xmlns="" xmlns:a16="http://schemas.microsoft.com/office/drawing/2014/main" val="1146839551"/>
                    </a:ext>
                  </a:extLst>
                </a:gridCol>
              </a:tblGrid>
              <a:tr h="574040">
                <a:tc>
                  <a:txBody>
                    <a:bodyPr/>
                    <a:lstStyle/>
                    <a:p>
                      <a:pPr algn="ctr"/>
                      <a:r>
                        <a:rPr lang="en-US" dirty="0"/>
                        <a:t>CLASSIFICATION </a:t>
                      </a:r>
                    </a:p>
                  </a:txBody>
                  <a:tcPr/>
                </a:tc>
                <a:tc>
                  <a:txBody>
                    <a:bodyPr/>
                    <a:lstStyle/>
                    <a:p>
                      <a:pPr algn="ctr"/>
                      <a:r>
                        <a:rPr lang="en-US" dirty="0"/>
                        <a:t>TOTAL NUMBER</a:t>
                      </a:r>
                    </a:p>
                  </a:txBody>
                  <a:tcPr/>
                </a:tc>
                <a:tc>
                  <a:txBody>
                    <a:bodyPr/>
                    <a:lstStyle/>
                    <a:p>
                      <a:pPr algn="ctr"/>
                      <a:r>
                        <a:rPr lang="en-US" dirty="0"/>
                        <a:t>PRECISION</a:t>
                      </a:r>
                    </a:p>
                  </a:txBody>
                  <a:tcPr/>
                </a:tc>
                <a:extLst>
                  <a:ext uri="{0D108BD9-81ED-4DB2-BD59-A6C34878D82A}">
                    <a16:rowId xmlns="" xmlns:a16="http://schemas.microsoft.com/office/drawing/2014/main" val="282816636"/>
                  </a:ext>
                </a:extLst>
              </a:tr>
              <a:tr h="574040">
                <a:tc>
                  <a:txBody>
                    <a:bodyPr/>
                    <a:lstStyle/>
                    <a:p>
                      <a:pPr algn="ctr"/>
                      <a:r>
                        <a:rPr lang="en-US" b="1" dirty="0"/>
                        <a:t>TP</a:t>
                      </a:r>
                    </a:p>
                  </a:txBody>
                  <a:tcPr/>
                </a:tc>
                <a:tc>
                  <a:txBody>
                    <a:bodyPr/>
                    <a:lstStyle/>
                    <a:p>
                      <a:pPr algn="ctr"/>
                      <a:r>
                        <a:rPr lang="en-US" dirty="0"/>
                        <a:t>389</a:t>
                      </a:r>
                    </a:p>
                  </a:txBody>
                  <a:tcPr/>
                </a:tc>
                <a:tc rowSpan="2">
                  <a:txBody>
                    <a:bodyPr/>
                    <a:lstStyle/>
                    <a:p>
                      <a:pPr algn="ctr"/>
                      <a:r>
                        <a:rPr lang="en-US" b="1" dirty="0"/>
                        <a:t>73.12%</a:t>
                      </a:r>
                    </a:p>
                  </a:txBody>
                  <a:tcPr anchor="ctr"/>
                </a:tc>
                <a:extLst>
                  <a:ext uri="{0D108BD9-81ED-4DB2-BD59-A6C34878D82A}">
                    <a16:rowId xmlns="" xmlns:a16="http://schemas.microsoft.com/office/drawing/2014/main" val="462033880"/>
                  </a:ext>
                </a:extLst>
              </a:tr>
              <a:tr h="574040">
                <a:tc>
                  <a:txBody>
                    <a:bodyPr/>
                    <a:lstStyle/>
                    <a:p>
                      <a:pPr algn="ctr"/>
                      <a:r>
                        <a:rPr lang="en-US" b="1" dirty="0"/>
                        <a:t>FP</a:t>
                      </a:r>
                    </a:p>
                  </a:txBody>
                  <a:tcPr/>
                </a:tc>
                <a:tc>
                  <a:txBody>
                    <a:bodyPr/>
                    <a:lstStyle/>
                    <a:p>
                      <a:pPr algn="ctr"/>
                      <a:r>
                        <a:rPr lang="en-US" dirty="0"/>
                        <a:t>143</a:t>
                      </a:r>
                    </a:p>
                  </a:txBody>
                  <a:tcPr/>
                </a:tc>
                <a:tc vMerge="1">
                  <a:txBody>
                    <a:bodyPr/>
                    <a:lstStyle/>
                    <a:p>
                      <a:pPr algn="ctr"/>
                      <a:endParaRPr lang="en-US" dirty="0"/>
                    </a:p>
                  </a:txBody>
                  <a:tcPr/>
                </a:tc>
                <a:extLst>
                  <a:ext uri="{0D108BD9-81ED-4DB2-BD59-A6C34878D82A}">
                    <a16:rowId xmlns="" xmlns:a16="http://schemas.microsoft.com/office/drawing/2014/main" val="1478556171"/>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1 – Overall Evaluation in terms of Precision</a:t>
            </a:r>
          </a:p>
        </p:txBody>
      </p:sp>
    </p:spTree>
    <p:extLst>
      <p:ext uri="{BB962C8B-B14F-4D97-AF65-F5344CB8AC3E}">
        <p14:creationId xmlns:p14="http://schemas.microsoft.com/office/powerpoint/2010/main" val="18595855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213" y="472440"/>
            <a:ext cx="9905998" cy="1905000"/>
          </a:xfrm>
        </p:spPr>
        <p:txBody>
          <a:bodyPr/>
          <a:lstStyle/>
          <a:p>
            <a:r>
              <a:rPr lang="en-US" dirty="0">
                <a:effectLst/>
              </a:rPr>
              <a:t>Sample comment with False Positive Result</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2331720" y="1859280"/>
            <a:ext cx="7772400" cy="4663440"/>
          </a:xfrm>
          <a:prstGeom prst="rect">
            <a:avLst/>
          </a:prstGeom>
        </p:spPr>
      </p:pic>
    </p:spTree>
    <p:extLst>
      <p:ext uri="{BB962C8B-B14F-4D97-AF65-F5344CB8AC3E}">
        <p14:creationId xmlns:p14="http://schemas.microsoft.com/office/powerpoint/2010/main" val="37677481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recall</a:t>
            </a:r>
          </a:p>
        </p:txBody>
      </p:sp>
      <p:graphicFrame>
        <p:nvGraphicFramePr>
          <p:cNvPr id="4" name="Content Placeholder 3"/>
          <p:cNvGraphicFramePr>
            <a:graphicFrameLocks/>
          </p:cNvGraphicFramePr>
          <p:nvPr>
            <p:extLst>
              <p:ext uri="{D42A27DB-BD31-4B8C-83A1-F6EECF244321}">
                <p14:modId xmlns:p14="http://schemas.microsoft.com/office/powerpoint/2010/main" val="2449296260"/>
              </p:ext>
            </p:extLst>
          </p:nvPr>
        </p:nvGraphicFramePr>
        <p:xfrm>
          <a:off x="1141413" y="2667000"/>
          <a:ext cx="9906000" cy="1722120"/>
        </p:xfrm>
        <a:graphic>
          <a:graphicData uri="http://schemas.openxmlformats.org/drawingml/2006/table">
            <a:tbl>
              <a:tblPr firstRow="1" bandRow="1">
                <a:tableStyleId>{5C22544A-7EE6-4342-B048-85BDC9FD1C3A}</a:tableStyleId>
              </a:tblPr>
              <a:tblGrid>
                <a:gridCol w="3302000">
                  <a:extLst>
                    <a:ext uri="{9D8B030D-6E8A-4147-A177-3AD203B41FA5}">
                      <a16:colId xmlns="" xmlns:a16="http://schemas.microsoft.com/office/drawing/2014/main" val="150549632"/>
                    </a:ext>
                  </a:extLst>
                </a:gridCol>
                <a:gridCol w="3302000">
                  <a:extLst>
                    <a:ext uri="{9D8B030D-6E8A-4147-A177-3AD203B41FA5}">
                      <a16:colId xmlns="" xmlns:a16="http://schemas.microsoft.com/office/drawing/2014/main" val="3555622182"/>
                    </a:ext>
                  </a:extLst>
                </a:gridCol>
                <a:gridCol w="3302000">
                  <a:extLst>
                    <a:ext uri="{9D8B030D-6E8A-4147-A177-3AD203B41FA5}">
                      <a16:colId xmlns="" xmlns:a16="http://schemas.microsoft.com/office/drawing/2014/main" val="1146839551"/>
                    </a:ext>
                  </a:extLst>
                </a:gridCol>
              </a:tblGrid>
              <a:tr h="574040">
                <a:tc>
                  <a:txBody>
                    <a:bodyPr/>
                    <a:lstStyle/>
                    <a:p>
                      <a:pPr algn="ctr"/>
                      <a:r>
                        <a:rPr lang="en-US" dirty="0"/>
                        <a:t>CLASSIFICATION </a:t>
                      </a:r>
                    </a:p>
                  </a:txBody>
                  <a:tcPr/>
                </a:tc>
                <a:tc>
                  <a:txBody>
                    <a:bodyPr/>
                    <a:lstStyle/>
                    <a:p>
                      <a:pPr algn="ctr"/>
                      <a:r>
                        <a:rPr lang="en-US" dirty="0"/>
                        <a:t>TOTAL NUMBER</a:t>
                      </a:r>
                    </a:p>
                  </a:txBody>
                  <a:tcPr/>
                </a:tc>
                <a:tc>
                  <a:txBody>
                    <a:bodyPr/>
                    <a:lstStyle/>
                    <a:p>
                      <a:pPr algn="ctr"/>
                      <a:r>
                        <a:rPr lang="en-US" dirty="0"/>
                        <a:t>RECALL</a:t>
                      </a:r>
                    </a:p>
                  </a:txBody>
                  <a:tcPr/>
                </a:tc>
                <a:extLst>
                  <a:ext uri="{0D108BD9-81ED-4DB2-BD59-A6C34878D82A}">
                    <a16:rowId xmlns="" xmlns:a16="http://schemas.microsoft.com/office/drawing/2014/main" val="282816636"/>
                  </a:ext>
                </a:extLst>
              </a:tr>
              <a:tr h="574040">
                <a:tc>
                  <a:txBody>
                    <a:bodyPr/>
                    <a:lstStyle/>
                    <a:p>
                      <a:pPr algn="ctr"/>
                      <a:r>
                        <a:rPr lang="en-US" b="1" dirty="0"/>
                        <a:t>TP</a:t>
                      </a:r>
                    </a:p>
                  </a:txBody>
                  <a:tcPr/>
                </a:tc>
                <a:tc>
                  <a:txBody>
                    <a:bodyPr/>
                    <a:lstStyle/>
                    <a:p>
                      <a:pPr algn="ctr"/>
                      <a:r>
                        <a:rPr lang="en-US" dirty="0"/>
                        <a:t>389</a:t>
                      </a:r>
                    </a:p>
                  </a:txBody>
                  <a:tcPr/>
                </a:tc>
                <a:tc rowSpan="2">
                  <a:txBody>
                    <a:bodyPr/>
                    <a:lstStyle/>
                    <a:p>
                      <a:pPr algn="ctr"/>
                      <a:r>
                        <a:rPr lang="en-US" b="1" dirty="0"/>
                        <a:t>66.84%</a:t>
                      </a:r>
                    </a:p>
                  </a:txBody>
                  <a:tcPr anchor="ctr"/>
                </a:tc>
                <a:extLst>
                  <a:ext uri="{0D108BD9-81ED-4DB2-BD59-A6C34878D82A}">
                    <a16:rowId xmlns="" xmlns:a16="http://schemas.microsoft.com/office/drawing/2014/main" val="462033880"/>
                  </a:ext>
                </a:extLst>
              </a:tr>
              <a:tr h="574040">
                <a:tc>
                  <a:txBody>
                    <a:bodyPr/>
                    <a:lstStyle/>
                    <a:p>
                      <a:pPr algn="ctr"/>
                      <a:r>
                        <a:rPr lang="en-US" b="1" dirty="0"/>
                        <a:t>FN</a:t>
                      </a:r>
                    </a:p>
                  </a:txBody>
                  <a:tcPr/>
                </a:tc>
                <a:tc>
                  <a:txBody>
                    <a:bodyPr/>
                    <a:lstStyle/>
                    <a:p>
                      <a:pPr algn="ctr"/>
                      <a:r>
                        <a:rPr lang="en-US" dirty="0"/>
                        <a:t>193</a:t>
                      </a:r>
                    </a:p>
                  </a:txBody>
                  <a:tcPr/>
                </a:tc>
                <a:tc vMerge="1">
                  <a:txBody>
                    <a:bodyPr/>
                    <a:lstStyle/>
                    <a:p>
                      <a:pPr algn="ctr"/>
                      <a:endParaRPr lang="en-US" dirty="0"/>
                    </a:p>
                  </a:txBody>
                  <a:tcPr/>
                </a:tc>
                <a:extLst>
                  <a:ext uri="{0D108BD9-81ED-4DB2-BD59-A6C34878D82A}">
                    <a16:rowId xmlns="" xmlns:a16="http://schemas.microsoft.com/office/drawing/2014/main" val="1478556171"/>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2 – Overall Evaluation in terms of Recall</a:t>
            </a:r>
          </a:p>
        </p:txBody>
      </p:sp>
    </p:spTree>
    <p:extLst>
      <p:ext uri="{BB962C8B-B14F-4D97-AF65-F5344CB8AC3E}">
        <p14:creationId xmlns:p14="http://schemas.microsoft.com/office/powerpoint/2010/main" val="37148231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rPr>
              <a:t>Sample Result with False Negative Result</a:t>
            </a:r>
            <a:endParaRPr lang="en-US" dirty="0"/>
          </a:p>
        </p:txBody>
      </p:sp>
      <p:pic>
        <p:nvPicPr>
          <p:cNvPr id="4" name="Content Placeholder 3"/>
          <p:cNvPicPr>
            <a:picLocks noGrp="1"/>
          </p:cNvPicPr>
          <p:nvPr>
            <p:ph idx="1"/>
          </p:nvPr>
        </p:nvPicPr>
        <p:blipFill rotWithShape="1">
          <a:blip r:embed="rId2">
            <a:extLst>
              <a:ext uri="{28A0092B-C50C-407E-A947-70E740481C1C}">
                <a14:useLocalDpi xmlns:a14="http://schemas.microsoft.com/office/drawing/2010/main" val="0"/>
              </a:ext>
            </a:extLst>
          </a:blip>
          <a:srcRect r="6029"/>
          <a:stretch/>
        </p:blipFill>
        <p:spPr>
          <a:xfrm>
            <a:off x="1935480" y="2011680"/>
            <a:ext cx="8366759" cy="4648200"/>
          </a:xfrm>
          <a:prstGeom prst="rect">
            <a:avLst/>
          </a:prstGeom>
        </p:spPr>
      </p:pic>
    </p:spTree>
    <p:extLst>
      <p:ext uri="{BB962C8B-B14F-4D97-AF65-F5344CB8AC3E}">
        <p14:creationId xmlns:p14="http://schemas.microsoft.com/office/powerpoint/2010/main" val="27175659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f-measure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588701174"/>
              </p:ext>
            </p:extLst>
          </p:nvPr>
        </p:nvGraphicFramePr>
        <p:xfrm>
          <a:off x="1141413" y="2773680"/>
          <a:ext cx="9906001" cy="1630680"/>
        </p:xfrm>
        <a:graphic>
          <a:graphicData uri="http://schemas.openxmlformats.org/drawingml/2006/table">
            <a:tbl>
              <a:tblPr firstRow="1" bandRow="1">
                <a:tableStyleId>{5C22544A-7EE6-4342-B048-85BDC9FD1C3A}</a:tableStyleId>
              </a:tblPr>
              <a:tblGrid>
                <a:gridCol w="1415143">
                  <a:extLst>
                    <a:ext uri="{9D8B030D-6E8A-4147-A177-3AD203B41FA5}">
                      <a16:colId xmlns="" xmlns:a16="http://schemas.microsoft.com/office/drawing/2014/main" val="3662911960"/>
                    </a:ext>
                  </a:extLst>
                </a:gridCol>
                <a:gridCol w="1415143">
                  <a:extLst>
                    <a:ext uri="{9D8B030D-6E8A-4147-A177-3AD203B41FA5}">
                      <a16:colId xmlns="" xmlns:a16="http://schemas.microsoft.com/office/drawing/2014/main" val="141759363"/>
                    </a:ext>
                  </a:extLst>
                </a:gridCol>
                <a:gridCol w="1415143">
                  <a:extLst>
                    <a:ext uri="{9D8B030D-6E8A-4147-A177-3AD203B41FA5}">
                      <a16:colId xmlns="" xmlns:a16="http://schemas.microsoft.com/office/drawing/2014/main" val="4261833394"/>
                    </a:ext>
                  </a:extLst>
                </a:gridCol>
                <a:gridCol w="1415143">
                  <a:extLst>
                    <a:ext uri="{9D8B030D-6E8A-4147-A177-3AD203B41FA5}">
                      <a16:colId xmlns="" xmlns:a16="http://schemas.microsoft.com/office/drawing/2014/main" val="4269138185"/>
                    </a:ext>
                  </a:extLst>
                </a:gridCol>
                <a:gridCol w="1415143">
                  <a:extLst>
                    <a:ext uri="{9D8B030D-6E8A-4147-A177-3AD203B41FA5}">
                      <a16:colId xmlns="" xmlns:a16="http://schemas.microsoft.com/office/drawing/2014/main" val="3375012384"/>
                    </a:ext>
                  </a:extLst>
                </a:gridCol>
                <a:gridCol w="1415143">
                  <a:extLst>
                    <a:ext uri="{9D8B030D-6E8A-4147-A177-3AD203B41FA5}">
                      <a16:colId xmlns="" xmlns:a16="http://schemas.microsoft.com/office/drawing/2014/main" val="1973819925"/>
                    </a:ext>
                  </a:extLst>
                </a:gridCol>
                <a:gridCol w="1415143">
                  <a:extLst>
                    <a:ext uri="{9D8B030D-6E8A-4147-A177-3AD203B41FA5}">
                      <a16:colId xmlns="" xmlns:a16="http://schemas.microsoft.com/office/drawing/2014/main" val="3301406996"/>
                    </a:ext>
                  </a:extLst>
                </a:gridCol>
              </a:tblGrid>
              <a:tr h="543560">
                <a:tc gridSpan="4">
                  <a:txBody>
                    <a:bodyPr/>
                    <a:lstStyle/>
                    <a:p>
                      <a:pPr algn="ctr"/>
                      <a:r>
                        <a:rPr lang="en-US" b="1" dirty="0"/>
                        <a:t>CLASSIFICATION</a:t>
                      </a:r>
                    </a:p>
                  </a:txBody>
                  <a:tcPr/>
                </a:tc>
                <a:tc hMerge="1">
                  <a:txBody>
                    <a:bodyPr/>
                    <a:lstStyle/>
                    <a:p>
                      <a:endParaRPr lang="en-US" b="0" dirty="0"/>
                    </a:p>
                  </a:txBody>
                  <a:tcPr/>
                </a:tc>
                <a:tc hMerge="1">
                  <a:txBody>
                    <a:bodyPr/>
                    <a:lstStyle/>
                    <a:p>
                      <a:endParaRPr lang="en-US" b="0" dirty="0"/>
                    </a:p>
                  </a:txBody>
                  <a:tcPr/>
                </a:tc>
                <a:tc hMerge="1">
                  <a:txBody>
                    <a:bodyPr/>
                    <a:lstStyle/>
                    <a:p>
                      <a:endParaRPr lang="en-US" b="0" dirty="0"/>
                    </a:p>
                  </a:txBody>
                  <a:tcPr/>
                </a:tc>
                <a:tc rowSpan="2">
                  <a:txBody>
                    <a:bodyPr/>
                    <a:lstStyle/>
                    <a:p>
                      <a:pPr algn="ctr"/>
                      <a:r>
                        <a:rPr lang="en-US" b="1" dirty="0"/>
                        <a:t>PRECISION</a:t>
                      </a:r>
                    </a:p>
                  </a:txBody>
                  <a:tcPr anchor="ctr"/>
                </a:tc>
                <a:tc rowSpan="2">
                  <a:txBody>
                    <a:bodyPr/>
                    <a:lstStyle/>
                    <a:p>
                      <a:pPr algn="ctr"/>
                      <a:r>
                        <a:rPr lang="en-US" b="1" dirty="0"/>
                        <a:t>RECALL</a:t>
                      </a:r>
                    </a:p>
                  </a:txBody>
                  <a:tcPr anchor="ctr"/>
                </a:tc>
                <a:tc rowSpan="2">
                  <a:txBody>
                    <a:bodyPr/>
                    <a:lstStyle/>
                    <a:p>
                      <a:pPr algn="ctr"/>
                      <a:r>
                        <a:rPr lang="en-US" b="1" dirty="0"/>
                        <a:t>F-MEASURE</a:t>
                      </a:r>
                    </a:p>
                  </a:txBody>
                  <a:tcPr anchor="ctr"/>
                </a:tc>
                <a:extLst>
                  <a:ext uri="{0D108BD9-81ED-4DB2-BD59-A6C34878D82A}">
                    <a16:rowId xmlns="" xmlns:a16="http://schemas.microsoft.com/office/drawing/2014/main" val="3707577418"/>
                  </a:ext>
                </a:extLst>
              </a:tr>
              <a:tr h="543560">
                <a:tc>
                  <a:txBody>
                    <a:bodyPr/>
                    <a:lstStyle/>
                    <a:p>
                      <a:pPr algn="ctr"/>
                      <a:r>
                        <a:rPr lang="en-US" b="1" dirty="0"/>
                        <a:t>TP</a:t>
                      </a:r>
                    </a:p>
                  </a:txBody>
                  <a:tcPr/>
                </a:tc>
                <a:tc>
                  <a:txBody>
                    <a:bodyPr/>
                    <a:lstStyle/>
                    <a:p>
                      <a:pPr algn="ctr"/>
                      <a:r>
                        <a:rPr lang="en-US" b="1" dirty="0"/>
                        <a:t>FP</a:t>
                      </a:r>
                    </a:p>
                  </a:txBody>
                  <a:tcPr/>
                </a:tc>
                <a:tc>
                  <a:txBody>
                    <a:bodyPr/>
                    <a:lstStyle/>
                    <a:p>
                      <a:pPr algn="ctr"/>
                      <a:r>
                        <a:rPr lang="en-US" b="1" dirty="0"/>
                        <a:t>TN</a:t>
                      </a:r>
                    </a:p>
                  </a:txBody>
                  <a:tcPr/>
                </a:tc>
                <a:tc>
                  <a:txBody>
                    <a:bodyPr/>
                    <a:lstStyle/>
                    <a:p>
                      <a:pPr algn="ctr"/>
                      <a:r>
                        <a:rPr lang="en-US" b="1" dirty="0"/>
                        <a:t>FN</a:t>
                      </a:r>
                    </a:p>
                  </a:txBody>
                  <a:tcPr/>
                </a:tc>
                <a:tc vMerge="1">
                  <a:txBody>
                    <a:bodyPr/>
                    <a:lstStyle/>
                    <a:p>
                      <a:endParaRPr lang="en-US" b="0" dirty="0"/>
                    </a:p>
                  </a:txBody>
                  <a:tcPr/>
                </a:tc>
                <a:tc vMerge="1">
                  <a:txBody>
                    <a:bodyPr/>
                    <a:lstStyle/>
                    <a:p>
                      <a:endParaRPr lang="en-US" b="0" dirty="0"/>
                    </a:p>
                  </a:txBody>
                  <a:tcPr/>
                </a:tc>
                <a:tc vMerge="1">
                  <a:txBody>
                    <a:bodyPr/>
                    <a:lstStyle/>
                    <a:p>
                      <a:endParaRPr lang="en-US" b="0" dirty="0"/>
                    </a:p>
                  </a:txBody>
                  <a:tcPr/>
                </a:tc>
                <a:extLst>
                  <a:ext uri="{0D108BD9-81ED-4DB2-BD59-A6C34878D82A}">
                    <a16:rowId xmlns="" xmlns:a16="http://schemas.microsoft.com/office/drawing/2014/main" val="2397353252"/>
                  </a:ext>
                </a:extLst>
              </a:tr>
              <a:tr h="543560">
                <a:tc>
                  <a:txBody>
                    <a:bodyPr/>
                    <a:lstStyle/>
                    <a:p>
                      <a:pPr algn="ctr"/>
                      <a:r>
                        <a:rPr lang="en-US" b="0" dirty="0"/>
                        <a:t>389</a:t>
                      </a:r>
                    </a:p>
                  </a:txBody>
                  <a:tcPr/>
                </a:tc>
                <a:tc>
                  <a:txBody>
                    <a:bodyPr/>
                    <a:lstStyle/>
                    <a:p>
                      <a:pPr algn="ctr"/>
                      <a:r>
                        <a:rPr lang="en-US" b="0" dirty="0"/>
                        <a:t>143</a:t>
                      </a:r>
                    </a:p>
                  </a:txBody>
                  <a:tcPr/>
                </a:tc>
                <a:tc>
                  <a:txBody>
                    <a:bodyPr/>
                    <a:lstStyle/>
                    <a:p>
                      <a:pPr algn="ctr"/>
                      <a:r>
                        <a:rPr lang="en-US" b="0" dirty="0"/>
                        <a:t>5662</a:t>
                      </a:r>
                    </a:p>
                  </a:txBody>
                  <a:tcPr/>
                </a:tc>
                <a:tc>
                  <a:txBody>
                    <a:bodyPr/>
                    <a:lstStyle/>
                    <a:p>
                      <a:pPr algn="ctr"/>
                      <a:r>
                        <a:rPr lang="en-US" b="0" dirty="0"/>
                        <a:t>193</a:t>
                      </a:r>
                    </a:p>
                  </a:txBody>
                  <a:tcPr/>
                </a:tc>
                <a:tc>
                  <a:txBody>
                    <a:bodyPr/>
                    <a:lstStyle/>
                    <a:p>
                      <a:pPr algn="ctr"/>
                      <a:r>
                        <a:rPr lang="en-US" b="1" dirty="0"/>
                        <a:t>73.12</a:t>
                      </a:r>
                    </a:p>
                  </a:txBody>
                  <a:tcPr/>
                </a:tc>
                <a:tc>
                  <a:txBody>
                    <a:bodyPr/>
                    <a:lstStyle/>
                    <a:p>
                      <a:pPr algn="ctr"/>
                      <a:r>
                        <a:rPr lang="en-US" b="1" dirty="0"/>
                        <a:t>66.84</a:t>
                      </a:r>
                    </a:p>
                  </a:txBody>
                  <a:tcPr/>
                </a:tc>
                <a:tc>
                  <a:txBody>
                    <a:bodyPr/>
                    <a:lstStyle/>
                    <a:p>
                      <a:pPr algn="ctr"/>
                      <a:r>
                        <a:rPr lang="en-US" b="1" dirty="0"/>
                        <a:t>69.84%</a:t>
                      </a:r>
                    </a:p>
                  </a:txBody>
                  <a:tcPr/>
                </a:tc>
                <a:extLst>
                  <a:ext uri="{0D108BD9-81ED-4DB2-BD59-A6C34878D82A}">
                    <a16:rowId xmlns="" xmlns:a16="http://schemas.microsoft.com/office/drawing/2014/main" val="4207662484"/>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3 – Overall Evaluation in terms of F-Measure</a:t>
            </a:r>
          </a:p>
        </p:txBody>
      </p:sp>
    </p:spTree>
    <p:extLst>
      <p:ext uri="{BB962C8B-B14F-4D97-AF65-F5344CB8AC3E}">
        <p14:creationId xmlns:p14="http://schemas.microsoft.com/office/powerpoint/2010/main" val="32338550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specificity</a:t>
            </a:r>
          </a:p>
        </p:txBody>
      </p:sp>
      <p:graphicFrame>
        <p:nvGraphicFramePr>
          <p:cNvPr id="4" name="Content Placeholder 3"/>
          <p:cNvGraphicFramePr>
            <a:graphicFrameLocks/>
          </p:cNvGraphicFramePr>
          <p:nvPr>
            <p:extLst>
              <p:ext uri="{D42A27DB-BD31-4B8C-83A1-F6EECF244321}">
                <p14:modId xmlns:p14="http://schemas.microsoft.com/office/powerpoint/2010/main" val="798836775"/>
              </p:ext>
            </p:extLst>
          </p:nvPr>
        </p:nvGraphicFramePr>
        <p:xfrm>
          <a:off x="1141413" y="2667000"/>
          <a:ext cx="9906000" cy="1722120"/>
        </p:xfrm>
        <a:graphic>
          <a:graphicData uri="http://schemas.openxmlformats.org/drawingml/2006/table">
            <a:tbl>
              <a:tblPr firstRow="1" bandRow="1">
                <a:tableStyleId>{5C22544A-7EE6-4342-B048-85BDC9FD1C3A}</a:tableStyleId>
              </a:tblPr>
              <a:tblGrid>
                <a:gridCol w="3302000">
                  <a:extLst>
                    <a:ext uri="{9D8B030D-6E8A-4147-A177-3AD203B41FA5}">
                      <a16:colId xmlns="" xmlns:a16="http://schemas.microsoft.com/office/drawing/2014/main" val="150549632"/>
                    </a:ext>
                  </a:extLst>
                </a:gridCol>
                <a:gridCol w="3302000">
                  <a:extLst>
                    <a:ext uri="{9D8B030D-6E8A-4147-A177-3AD203B41FA5}">
                      <a16:colId xmlns="" xmlns:a16="http://schemas.microsoft.com/office/drawing/2014/main" val="3555622182"/>
                    </a:ext>
                  </a:extLst>
                </a:gridCol>
                <a:gridCol w="3302000">
                  <a:extLst>
                    <a:ext uri="{9D8B030D-6E8A-4147-A177-3AD203B41FA5}">
                      <a16:colId xmlns="" xmlns:a16="http://schemas.microsoft.com/office/drawing/2014/main" val="1146839551"/>
                    </a:ext>
                  </a:extLst>
                </a:gridCol>
              </a:tblGrid>
              <a:tr h="574040">
                <a:tc>
                  <a:txBody>
                    <a:bodyPr/>
                    <a:lstStyle/>
                    <a:p>
                      <a:pPr algn="ctr"/>
                      <a:r>
                        <a:rPr lang="en-US" dirty="0"/>
                        <a:t>CLASSIFICATION </a:t>
                      </a:r>
                    </a:p>
                  </a:txBody>
                  <a:tcPr/>
                </a:tc>
                <a:tc>
                  <a:txBody>
                    <a:bodyPr/>
                    <a:lstStyle/>
                    <a:p>
                      <a:pPr algn="ctr"/>
                      <a:r>
                        <a:rPr lang="en-US" dirty="0"/>
                        <a:t>TOTAL NUMBER</a:t>
                      </a:r>
                    </a:p>
                  </a:txBody>
                  <a:tcPr/>
                </a:tc>
                <a:tc>
                  <a:txBody>
                    <a:bodyPr/>
                    <a:lstStyle/>
                    <a:p>
                      <a:pPr algn="ctr"/>
                      <a:r>
                        <a:rPr lang="en-US" dirty="0"/>
                        <a:t>PRECISION</a:t>
                      </a:r>
                    </a:p>
                  </a:txBody>
                  <a:tcPr/>
                </a:tc>
                <a:extLst>
                  <a:ext uri="{0D108BD9-81ED-4DB2-BD59-A6C34878D82A}">
                    <a16:rowId xmlns="" xmlns:a16="http://schemas.microsoft.com/office/drawing/2014/main" val="282816636"/>
                  </a:ext>
                </a:extLst>
              </a:tr>
              <a:tr h="574040">
                <a:tc>
                  <a:txBody>
                    <a:bodyPr/>
                    <a:lstStyle/>
                    <a:p>
                      <a:pPr algn="ctr"/>
                      <a:r>
                        <a:rPr lang="en-US" b="1" dirty="0"/>
                        <a:t>TN</a:t>
                      </a:r>
                    </a:p>
                  </a:txBody>
                  <a:tcPr/>
                </a:tc>
                <a:tc>
                  <a:txBody>
                    <a:bodyPr/>
                    <a:lstStyle/>
                    <a:p>
                      <a:pPr algn="ctr"/>
                      <a:r>
                        <a:rPr lang="en-US" dirty="0"/>
                        <a:t>5662</a:t>
                      </a:r>
                    </a:p>
                  </a:txBody>
                  <a:tcPr/>
                </a:tc>
                <a:tc rowSpan="2">
                  <a:txBody>
                    <a:bodyPr/>
                    <a:lstStyle/>
                    <a:p>
                      <a:pPr algn="ctr"/>
                      <a:r>
                        <a:rPr lang="en-US" b="1" dirty="0"/>
                        <a:t>97.50%</a:t>
                      </a:r>
                    </a:p>
                  </a:txBody>
                  <a:tcPr anchor="ctr"/>
                </a:tc>
                <a:extLst>
                  <a:ext uri="{0D108BD9-81ED-4DB2-BD59-A6C34878D82A}">
                    <a16:rowId xmlns="" xmlns:a16="http://schemas.microsoft.com/office/drawing/2014/main" val="462033880"/>
                  </a:ext>
                </a:extLst>
              </a:tr>
              <a:tr h="574040">
                <a:tc>
                  <a:txBody>
                    <a:bodyPr/>
                    <a:lstStyle/>
                    <a:p>
                      <a:pPr algn="ctr"/>
                      <a:r>
                        <a:rPr lang="en-US" b="1" dirty="0"/>
                        <a:t>FP</a:t>
                      </a:r>
                    </a:p>
                  </a:txBody>
                  <a:tcPr/>
                </a:tc>
                <a:tc>
                  <a:txBody>
                    <a:bodyPr/>
                    <a:lstStyle/>
                    <a:p>
                      <a:pPr algn="ctr"/>
                      <a:r>
                        <a:rPr lang="en-US" dirty="0"/>
                        <a:t>143</a:t>
                      </a:r>
                    </a:p>
                  </a:txBody>
                  <a:tcPr/>
                </a:tc>
                <a:tc vMerge="1">
                  <a:txBody>
                    <a:bodyPr/>
                    <a:lstStyle/>
                    <a:p>
                      <a:pPr algn="ctr"/>
                      <a:endParaRPr lang="en-US" dirty="0"/>
                    </a:p>
                  </a:txBody>
                  <a:tcPr/>
                </a:tc>
                <a:extLst>
                  <a:ext uri="{0D108BD9-81ED-4DB2-BD59-A6C34878D82A}">
                    <a16:rowId xmlns="" xmlns:a16="http://schemas.microsoft.com/office/drawing/2014/main" val="1478556171"/>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4 – Overall Evaluation in terms of Specificity</a:t>
            </a:r>
          </a:p>
        </p:txBody>
      </p:sp>
    </p:spTree>
    <p:extLst>
      <p:ext uri="{BB962C8B-B14F-4D97-AF65-F5344CB8AC3E}">
        <p14:creationId xmlns:p14="http://schemas.microsoft.com/office/powerpoint/2010/main" val="330434359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r>
              <a:rPr lang="en-US" dirty="0"/>
              <a:t>The overall performance of the developed system in terms of F-Measure is 70% and a Specificity of 98%.</a:t>
            </a:r>
          </a:p>
          <a:p>
            <a:r>
              <a:rPr lang="en-US" dirty="0"/>
              <a:t>The Exception List has provided a workaround against noisy definitions of </a:t>
            </a:r>
            <a:r>
              <a:rPr lang="en-US" dirty="0" err="1"/>
              <a:t>UrbanDictionary</a:t>
            </a:r>
            <a:r>
              <a:rPr lang="en-US" dirty="0"/>
              <a:t> that causes False Positives.</a:t>
            </a:r>
          </a:p>
          <a:p>
            <a:r>
              <a:rPr lang="en-US" dirty="0"/>
              <a:t>Bootstrapping has been an effective Semi-Supervised learning schema for Inappropriate Expressions</a:t>
            </a:r>
          </a:p>
          <a:p>
            <a:r>
              <a:rPr lang="en-US" dirty="0"/>
              <a:t>The performance of the system can be improved if more feature functions were fed into the system.</a:t>
            </a:r>
          </a:p>
        </p:txBody>
      </p:sp>
    </p:spTree>
    <p:extLst>
      <p:ext uri="{BB962C8B-B14F-4D97-AF65-F5344CB8AC3E}">
        <p14:creationId xmlns:p14="http://schemas.microsoft.com/office/powerpoint/2010/main" val="3279879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222111" y="656071"/>
            <a:ext cx="7960981" cy="5218865"/>
          </a:xfrm>
        </p:spPr>
      </p:pic>
    </p:spTree>
    <p:extLst>
      <p:ext uri="{BB962C8B-B14F-4D97-AF65-F5344CB8AC3E}">
        <p14:creationId xmlns:p14="http://schemas.microsoft.com/office/powerpoint/2010/main" val="200212802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RECOMMENDATION</a:t>
            </a:r>
          </a:p>
        </p:txBody>
      </p:sp>
      <p:sp>
        <p:nvSpPr>
          <p:cNvPr id="3" name="Content Placeholder 2"/>
          <p:cNvSpPr>
            <a:spLocks noGrp="1"/>
          </p:cNvSpPr>
          <p:nvPr>
            <p:ph idx="1"/>
          </p:nvPr>
        </p:nvSpPr>
        <p:spPr/>
        <p:txBody>
          <a:bodyPr>
            <a:normAutofit fontScale="92500" lnSpcReduction="10000"/>
          </a:bodyPr>
          <a:lstStyle/>
          <a:p>
            <a:r>
              <a:rPr lang="en-US" dirty="0"/>
              <a:t>Compare the significant difference of the developed inappropriate expressions recognizer that utilizes different algorithm to further emphasize the usefulness of the bootstrapping approach.</a:t>
            </a:r>
          </a:p>
          <a:p>
            <a:pPr lvl="0"/>
            <a:r>
              <a:rPr lang="en-US" dirty="0"/>
              <a:t>The system </a:t>
            </a:r>
            <a:r>
              <a:rPr lang="en-US" dirty="0">
                <a:effectLst/>
              </a:rPr>
              <a:t>can be improved by broadening the feature word neighboring to sentence neighboring in order to determine correctly the context of the detected inappropriate expressions.</a:t>
            </a:r>
          </a:p>
          <a:p>
            <a:pPr lvl="0"/>
            <a:r>
              <a:rPr lang="en-US" dirty="0">
                <a:effectLst/>
              </a:rPr>
              <a:t>There is a need for a supervised N-Gram Modeling to model the inappropriate expressions in a proper phrase level scoping.</a:t>
            </a:r>
          </a:p>
          <a:p>
            <a:pPr lvl="0"/>
            <a:r>
              <a:rPr lang="en-US" dirty="0">
                <a:effectLst/>
              </a:rPr>
              <a:t>There should be a control of which </a:t>
            </a:r>
            <a:r>
              <a:rPr lang="en-US" dirty="0" err="1">
                <a:effectLst/>
              </a:rPr>
              <a:t>UrbanDictionary</a:t>
            </a:r>
            <a:r>
              <a:rPr lang="en-US" dirty="0">
                <a:effectLst/>
              </a:rPr>
              <a:t> definitions to be used in avoiding noise of false positives and false negatives.</a:t>
            </a:r>
          </a:p>
        </p:txBody>
      </p:sp>
    </p:spTree>
    <p:extLst>
      <p:ext uri="{BB962C8B-B14F-4D97-AF65-F5344CB8AC3E}">
        <p14:creationId xmlns:p14="http://schemas.microsoft.com/office/powerpoint/2010/main" val="20242572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Recommendation</a:t>
            </a:r>
          </a:p>
        </p:txBody>
      </p:sp>
      <p:sp>
        <p:nvSpPr>
          <p:cNvPr id="3" name="Content Placeholder 2"/>
          <p:cNvSpPr>
            <a:spLocks noGrp="1"/>
          </p:cNvSpPr>
          <p:nvPr>
            <p:ph idx="1"/>
          </p:nvPr>
        </p:nvSpPr>
        <p:spPr/>
        <p:txBody>
          <a:bodyPr/>
          <a:lstStyle/>
          <a:p>
            <a:pPr lvl="0"/>
            <a:r>
              <a:rPr lang="en-US" dirty="0">
                <a:effectLst/>
              </a:rPr>
              <a:t>There is a need for a methodology to handle the noisy definitions of </a:t>
            </a:r>
            <a:r>
              <a:rPr lang="en-US" dirty="0" err="1">
                <a:effectLst/>
              </a:rPr>
              <a:t>UrbanDictionary</a:t>
            </a:r>
            <a:r>
              <a:rPr lang="en-US" dirty="0">
                <a:effectLst/>
              </a:rPr>
              <a:t> to remove the need of an exception list.</a:t>
            </a:r>
          </a:p>
          <a:p>
            <a:pPr lvl="0"/>
            <a:r>
              <a:rPr lang="en-US" dirty="0">
                <a:effectLst/>
              </a:rPr>
              <a:t>There may be a need of usage of other dictionaries like Merriam-Webster’s Dictionary and Oxford Dictionary (Merriam-Webster’s Dictionary and Oxford’s dictionary needs legal permissions before usage).</a:t>
            </a:r>
          </a:p>
          <a:p>
            <a:pPr lvl="0"/>
            <a:r>
              <a:rPr lang="en-US" dirty="0">
                <a:effectLst/>
              </a:rPr>
              <a:t>There may be a need for the recognition of multiple word idiomatic inappropriate expressions.</a:t>
            </a:r>
          </a:p>
        </p:txBody>
      </p:sp>
    </p:spTree>
    <p:extLst>
      <p:ext uri="{BB962C8B-B14F-4D97-AF65-F5344CB8AC3E}">
        <p14:creationId xmlns:p14="http://schemas.microsoft.com/office/powerpoint/2010/main" val="339328689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8979" y="2660468"/>
            <a:ext cx="9905998" cy="1905000"/>
          </a:xfrm>
        </p:spPr>
        <p:txBody>
          <a:bodyPr>
            <a:noAutofit/>
          </a:bodyPr>
          <a:lstStyle/>
          <a:p>
            <a:pPr algn="ctr"/>
            <a:r>
              <a:rPr lang="en-US" sz="16600" dirty="0"/>
              <a:t>end</a:t>
            </a:r>
          </a:p>
        </p:txBody>
      </p:sp>
    </p:spTree>
    <p:extLst>
      <p:ext uri="{BB962C8B-B14F-4D97-AF65-F5344CB8AC3E}">
        <p14:creationId xmlns:p14="http://schemas.microsoft.com/office/powerpoint/2010/main" val="3252234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878"/>
            <a:ext cx="12192000" cy="1690688"/>
          </a:xfrm>
        </p:spPr>
        <p:style>
          <a:lnRef idx="3">
            <a:schemeClr val="lt1"/>
          </a:lnRef>
          <a:fillRef idx="1">
            <a:schemeClr val="dk1"/>
          </a:fillRef>
          <a:effectRef idx="1">
            <a:schemeClr val="dk1"/>
          </a:effectRef>
          <a:fontRef idx="minor">
            <a:schemeClr val="lt1"/>
          </a:fontRef>
        </p:style>
        <p:txBody>
          <a:bodyPr/>
          <a:lstStyle/>
          <a:p>
            <a:r>
              <a:rPr lang="en-US" dirty="0" smtClean="0">
                <a:latin typeface="Arial" panose="020B0604020202020204" pitchFamily="34" charset="0"/>
                <a:cs typeface="Arial" panose="020B0604020202020204" pitchFamily="34" charset="0"/>
              </a:rPr>
              <a:t>Example of Expressions that may become Inappropriate based on usage </a:t>
            </a:r>
            <a:endParaRPr lang="en-US"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2279561"/>
            <a:ext cx="10515600" cy="3897402"/>
          </a:xfrm>
        </p:spPr>
        <p:txBody>
          <a:bodyPr>
            <a:normAutofit/>
          </a:bodyPr>
          <a:lstStyle/>
          <a:p>
            <a:r>
              <a:rPr lang="en-US" sz="2800" dirty="0" smtClean="0">
                <a:latin typeface="Arial" panose="020B0604020202020204" pitchFamily="34" charset="0"/>
                <a:cs typeface="Arial" panose="020B0604020202020204" pitchFamily="34" charset="0"/>
              </a:rPr>
              <a:t>Snatch</a:t>
            </a:r>
          </a:p>
          <a:p>
            <a:r>
              <a:rPr lang="en-US" sz="2800" dirty="0" smtClean="0">
                <a:latin typeface="Arial" panose="020B0604020202020204" pitchFamily="34" charset="0"/>
                <a:cs typeface="Arial" panose="020B0604020202020204" pitchFamily="34" charset="0"/>
              </a:rPr>
              <a:t>Screw</a:t>
            </a:r>
          </a:p>
          <a:p>
            <a:r>
              <a:rPr lang="en-US" sz="2800" dirty="0" smtClean="0">
                <a:latin typeface="Arial" panose="020B0604020202020204" pitchFamily="34" charset="0"/>
                <a:cs typeface="Arial" panose="020B0604020202020204" pitchFamily="34" charset="0"/>
              </a:rPr>
              <a:t>Pussy</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7691161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325563"/>
          </a:xfrm>
        </p:spPr>
        <p:style>
          <a:lnRef idx="3">
            <a:schemeClr val="lt1"/>
          </a:lnRef>
          <a:fillRef idx="1">
            <a:schemeClr val="dk1"/>
          </a:fillRef>
          <a:effectRef idx="1">
            <a:schemeClr val="dk1"/>
          </a:effectRef>
          <a:fontRef idx="minor">
            <a:schemeClr val="lt1"/>
          </a:fontRef>
        </p:style>
        <p:txBody>
          <a:bodyPr/>
          <a:lstStyle/>
          <a:p>
            <a:r>
              <a:rPr lang="en-US" dirty="0" smtClean="0">
                <a:latin typeface="Arial" panose="020B0604020202020204" pitchFamily="34" charset="0"/>
                <a:cs typeface="Arial" panose="020B0604020202020204" pitchFamily="34" charset="0"/>
              </a:rPr>
              <a:t>The not-so famous Inappropriate Expressions</a:t>
            </a:r>
            <a:endParaRPr lang="en-US"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2215165"/>
            <a:ext cx="10515600" cy="3961797"/>
          </a:xfrm>
        </p:spPr>
        <p:txBody>
          <a:bodyPr>
            <a:normAutofit/>
          </a:bodyPr>
          <a:lstStyle/>
          <a:p>
            <a:r>
              <a:rPr lang="en-US" sz="2800" dirty="0" smtClean="0">
                <a:latin typeface="Arial" panose="020B0604020202020204" pitchFamily="34" charset="0"/>
                <a:cs typeface="Arial" panose="020B0604020202020204" pitchFamily="34" charset="0"/>
              </a:rPr>
              <a:t>Slattern</a:t>
            </a:r>
          </a:p>
          <a:p>
            <a:r>
              <a:rPr lang="en-US" sz="2800" dirty="0" smtClean="0">
                <a:latin typeface="Arial" panose="020B0604020202020204" pitchFamily="34" charset="0"/>
                <a:cs typeface="Arial" panose="020B0604020202020204" pitchFamily="34" charset="0"/>
              </a:rPr>
              <a:t>Hussy</a:t>
            </a:r>
          </a:p>
          <a:p>
            <a:r>
              <a:rPr lang="en-US" sz="2800" dirty="0" smtClean="0">
                <a:latin typeface="Arial" panose="020B0604020202020204" pitchFamily="34" charset="0"/>
                <a:cs typeface="Arial" panose="020B0604020202020204" pitchFamily="34" charset="0"/>
              </a:rPr>
              <a:t>Strumpet</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347088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1798658" cy="7120647"/>
          </a:xfrm>
        </p:spPr>
      </p:pic>
    </p:spTree>
    <p:extLst>
      <p:ext uri="{BB962C8B-B14F-4D97-AF65-F5344CB8AC3E}">
        <p14:creationId xmlns:p14="http://schemas.microsoft.com/office/powerpoint/2010/main" val="1589037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1802893" cy="7081736"/>
          </a:xfrm>
        </p:spPr>
      </p:pic>
    </p:spTree>
    <p:extLst>
      <p:ext uri="{BB962C8B-B14F-4D97-AF65-F5344CB8AC3E}">
        <p14:creationId xmlns:p14="http://schemas.microsoft.com/office/powerpoint/2010/main" val="11076492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672</TotalTime>
  <Words>1447</Words>
  <Application>Microsoft Office PowerPoint</Application>
  <PresentationFormat>Widescreen</PresentationFormat>
  <Paragraphs>661</Paragraphs>
  <Slides>52</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52</vt:i4>
      </vt:variant>
    </vt:vector>
  </HeadingPairs>
  <TitlesOfParts>
    <vt:vector size="59" baseType="lpstr">
      <vt:lpstr>Arial</vt:lpstr>
      <vt:lpstr>Calibri</vt:lpstr>
      <vt:lpstr>Cambria Math</vt:lpstr>
      <vt:lpstr>Century Gothic</vt:lpstr>
      <vt:lpstr>Courier New</vt:lpstr>
      <vt:lpstr>Times New Roman</vt:lpstr>
      <vt:lpstr>Mesh</vt:lpstr>
      <vt:lpstr>PowerPoint Presentation</vt:lpstr>
      <vt:lpstr>PowerPoint Presentation</vt:lpstr>
      <vt:lpstr>PowerPoint Presentation</vt:lpstr>
      <vt:lpstr>Common Inappropriate Expressions(Uncensored)</vt:lpstr>
      <vt:lpstr>PowerPoint Presentation</vt:lpstr>
      <vt:lpstr>Example of Expressions that may become Inappropriate based on usage </vt:lpstr>
      <vt:lpstr>The not-so famous Inappropriate Expressions</vt:lpstr>
      <vt:lpstr>PowerPoint Presentation</vt:lpstr>
      <vt:lpstr>PowerPoint Presentation</vt:lpstr>
      <vt:lpstr>PowerPoint Presentation</vt:lpstr>
      <vt:lpstr>INAPPROPRIATE EXPRESSIONS RECOGNITION USING BOOTSTRAPPING AS SEMI-SUPERVISED LEARNING</vt:lpstr>
      <vt:lpstr>RECAP</vt:lpstr>
      <vt:lpstr>RECAP</vt:lpstr>
      <vt:lpstr>Statement of the problem</vt:lpstr>
      <vt:lpstr>Scope and limitations of the system</vt:lpstr>
      <vt:lpstr>Scope and limitations of the study</vt:lpstr>
      <vt:lpstr>System architecture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Sample size</vt:lpstr>
      <vt:lpstr>Experiment Paper</vt:lpstr>
      <vt:lpstr>Statistical treatment</vt:lpstr>
      <vt:lpstr>Statistical treatment</vt:lpstr>
      <vt:lpstr>Results for precision</vt:lpstr>
      <vt:lpstr>Sample comment with False Positive Result</vt:lpstr>
      <vt:lpstr>Results for recall</vt:lpstr>
      <vt:lpstr>Sample Result with False Negative Result</vt:lpstr>
      <vt:lpstr>Results for f-measure</vt:lpstr>
      <vt:lpstr>Results for specificity</vt:lpstr>
      <vt:lpstr>conclusion</vt:lpstr>
      <vt:lpstr>RECOMMENDATION</vt:lpstr>
      <vt:lpstr>Recommendation</vt:lpstr>
      <vt:lpstr>end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INAPPROPRIATE EXPRESSIONS RECOGNITION USING BOOTSTRAPPING AS SEMI-SUPERVISED LEARNING</dc:title>
  <dc:creator>Anjanette Lasala</dc:creator>
  <cp:lastModifiedBy>root</cp:lastModifiedBy>
  <cp:revision>90</cp:revision>
  <dcterms:created xsi:type="dcterms:W3CDTF">2016-01-15T09:54:23Z</dcterms:created>
  <dcterms:modified xsi:type="dcterms:W3CDTF">2016-03-05T13:18:36Z</dcterms:modified>
</cp:coreProperties>
</file>

<file path=docProps/thumbnail.jpeg>
</file>